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8" r:id="rId2"/>
    <p:sldId id="299" r:id="rId3"/>
    <p:sldId id="300" r:id="rId4"/>
    <p:sldId id="310" r:id="rId5"/>
    <p:sldId id="301" r:id="rId6"/>
    <p:sldId id="302" r:id="rId7"/>
    <p:sldId id="303" r:id="rId8"/>
    <p:sldId id="304" r:id="rId9"/>
    <p:sldId id="305" r:id="rId10"/>
    <p:sldId id="295" r:id="rId11"/>
    <p:sldId id="308" r:id="rId12"/>
    <p:sldId id="307" r:id="rId13"/>
    <p:sldId id="296" r:id="rId14"/>
    <p:sldId id="297" r:id="rId15"/>
    <p:sldId id="309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70"/>
    <a:srgbClr val="4A66AC"/>
    <a:srgbClr val="365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6077" autoAdjust="0"/>
  </p:normalViewPr>
  <p:slideViewPr>
    <p:cSldViewPr snapToGrid="0">
      <p:cViewPr varScale="1">
        <p:scale>
          <a:sx n="92" d="100"/>
          <a:sy n="92" d="100"/>
        </p:scale>
        <p:origin x="12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1CFBD-B870-41C7-8353-C2122E322CCD}" type="datetimeFigureOut">
              <a:rPr kumimoji="1" lang="ja-JP" altLang="en-US" smtClean="0"/>
              <a:t>2025/8/14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GB" altLang="ja-JP"/>
              <a:t>Click to edit Master text styles</a:t>
            </a:r>
          </a:p>
          <a:p>
            <a:pPr lvl="1"/>
            <a:r>
              <a:rPr kumimoji="1" lang="en-GB" altLang="ja-JP"/>
              <a:t>Second level</a:t>
            </a:r>
          </a:p>
          <a:p>
            <a:pPr lvl="2"/>
            <a:r>
              <a:rPr kumimoji="1" lang="en-GB" altLang="ja-JP"/>
              <a:t>Third level</a:t>
            </a:r>
          </a:p>
          <a:p>
            <a:pPr lvl="3"/>
            <a:r>
              <a:rPr kumimoji="1" lang="en-GB" altLang="ja-JP"/>
              <a:t>Fourth level</a:t>
            </a:r>
          </a:p>
          <a:p>
            <a:pPr lvl="4"/>
            <a:r>
              <a:rPr kumimoji="1" lang="en-GB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15F57-1ACF-4CAA-B717-1BCBBB945E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84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本日は、お時間いただきありがとうございます。</a:t>
            </a:r>
            <a:endParaRPr kumimoji="1" lang="en-US" altLang="ja-JP" dirty="0"/>
          </a:p>
          <a:p>
            <a:r>
              <a:rPr kumimoji="1" lang="en-US" altLang="ja-JP" dirty="0"/>
              <a:t>FPGA</a:t>
            </a:r>
            <a:r>
              <a:rPr kumimoji="1" lang="ja-JP" altLang="en-US" dirty="0"/>
              <a:t>入門研修について報告させていただきます。</a:t>
            </a:r>
          </a:p>
        </p:txBody>
      </p:sp>
    </p:spTree>
    <p:extLst>
      <p:ext uri="{BB962C8B-B14F-4D97-AF65-F5344CB8AC3E}">
        <p14:creationId xmlns:p14="http://schemas.microsoft.com/office/powerpoint/2010/main" val="345018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170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F38A3-539A-5B00-CD2D-874291E69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A278D63-EEB1-5ED4-F982-BF1BF4DA5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F6B41DC-BDBC-BB2A-2E44-930F939EA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dirty="0">
                <a:latin typeface="+mj-ea"/>
                <a:ea typeface="+mj-ea"/>
              </a:rPr>
              <a:t>基本的な仕組み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電波の送信</a:t>
            </a:r>
          </a:p>
          <a:p>
            <a:r>
              <a:rPr lang="ja-JP" altLang="en-US" sz="1200" dirty="0">
                <a:latin typeface="+mj-ea"/>
                <a:ea typeface="+mj-ea"/>
              </a:rPr>
              <a:t>レーダー装置はアンテナから高周波の電波（通常はマイクロ波）を発射します。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物体に反射</a:t>
            </a:r>
          </a:p>
          <a:p>
            <a:r>
              <a:rPr lang="ja-JP" altLang="en-US" sz="1200" dirty="0">
                <a:latin typeface="+mj-ea"/>
                <a:ea typeface="+mj-ea"/>
              </a:rPr>
              <a:t>電波が物体（例えば飛行機や雨雲）に当たると、反射されて戻ってきます。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反射波の受信</a:t>
            </a:r>
          </a:p>
          <a:p>
            <a:r>
              <a:rPr lang="ja-JP" altLang="en-US" sz="1200" dirty="0">
                <a:latin typeface="+mj-ea"/>
                <a:ea typeface="+mj-ea"/>
              </a:rPr>
              <a:t>レーダー装置は反射された電波を受信し、その信号を解析します。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距離の測定</a:t>
            </a:r>
          </a:p>
          <a:p>
            <a:r>
              <a:rPr lang="ja-JP" altLang="en-US" sz="1200" dirty="0">
                <a:latin typeface="+mj-ea"/>
                <a:ea typeface="+mj-ea"/>
              </a:rPr>
              <a:t>電波が往復するのにかかった時間から、物体までの距離を計算します。</a:t>
            </a:r>
          </a:p>
          <a:p>
            <a:r>
              <a:rPr lang="ja-JP" altLang="en-US" sz="1200" dirty="0">
                <a:latin typeface="+mj-ea"/>
                <a:ea typeface="+mj-ea"/>
              </a:rPr>
              <a:t>例：距離 </a:t>
            </a:r>
            <a:r>
              <a:rPr lang="en-US" altLang="ja-JP" sz="1200" dirty="0">
                <a:latin typeface="+mj-ea"/>
                <a:ea typeface="+mj-ea"/>
              </a:rPr>
              <a:t>= </a:t>
            </a:r>
            <a:r>
              <a:rPr lang="ja-JP" altLang="en-US" sz="1200" dirty="0">
                <a:latin typeface="+mj-ea"/>
                <a:ea typeface="+mj-ea"/>
              </a:rPr>
              <a:t>（電波の往復時間 </a:t>
            </a:r>
            <a:r>
              <a:rPr lang="en-US" altLang="ja-JP" sz="1200" dirty="0">
                <a:latin typeface="+mj-ea"/>
                <a:ea typeface="+mj-ea"/>
              </a:rPr>
              <a:t>× </a:t>
            </a:r>
            <a:r>
              <a:rPr lang="ja-JP" altLang="en-US" sz="1200" dirty="0">
                <a:latin typeface="+mj-ea"/>
                <a:ea typeface="+mj-ea"/>
              </a:rPr>
              <a:t>電波の速度）</a:t>
            </a:r>
            <a:r>
              <a:rPr lang="en-US" altLang="ja-JP" sz="1200" dirty="0">
                <a:latin typeface="+mj-ea"/>
                <a:ea typeface="+mj-ea"/>
              </a:rPr>
              <a:t>÷ 2</a:t>
            </a:r>
          </a:p>
        </p:txBody>
      </p:sp>
    </p:spTree>
    <p:extLst>
      <p:ext uri="{BB962C8B-B14F-4D97-AF65-F5344CB8AC3E}">
        <p14:creationId xmlns:p14="http://schemas.microsoft.com/office/powerpoint/2010/main" val="2242399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8902B-AF02-A44B-47B5-7B6DBBA56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4FA9518-B122-1B43-5A20-EC8793D99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BC92C4A-33C0-B2C8-74A2-EB5849977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dirty="0">
                <a:latin typeface="+mj-ea"/>
                <a:ea typeface="+mj-ea"/>
              </a:rPr>
              <a:t>基本的な仕組み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電波の送信</a:t>
            </a:r>
          </a:p>
          <a:p>
            <a:r>
              <a:rPr lang="ja-JP" altLang="en-US" sz="1200" dirty="0">
                <a:latin typeface="+mj-ea"/>
                <a:ea typeface="+mj-ea"/>
              </a:rPr>
              <a:t>レーダー装置はアンテナから高周波の電波（通常はマイクロ波）を発射します。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物体に反射</a:t>
            </a:r>
          </a:p>
          <a:p>
            <a:r>
              <a:rPr lang="ja-JP" altLang="en-US" sz="1200" dirty="0">
                <a:latin typeface="+mj-ea"/>
                <a:ea typeface="+mj-ea"/>
              </a:rPr>
              <a:t>電波が物体（例えば飛行機や雨雲）に当たると、反射されて戻ってきます。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反射波の受信</a:t>
            </a:r>
          </a:p>
          <a:p>
            <a:r>
              <a:rPr lang="ja-JP" altLang="en-US" sz="1200" dirty="0">
                <a:latin typeface="+mj-ea"/>
                <a:ea typeface="+mj-ea"/>
              </a:rPr>
              <a:t>レーダー装置は反射された電波を受信し、その信号を解析します。</a:t>
            </a:r>
          </a:p>
          <a:p>
            <a:r>
              <a:rPr lang="en-US" altLang="ja-JP" sz="1200" dirty="0">
                <a:latin typeface="+mj-ea"/>
                <a:ea typeface="+mj-ea"/>
              </a:rPr>
              <a:t>- </a:t>
            </a:r>
            <a:r>
              <a:rPr lang="ja-JP" altLang="en-US" sz="1200" dirty="0">
                <a:latin typeface="+mj-ea"/>
                <a:ea typeface="+mj-ea"/>
              </a:rPr>
              <a:t>距離の測定</a:t>
            </a:r>
          </a:p>
          <a:p>
            <a:r>
              <a:rPr lang="ja-JP" altLang="en-US" sz="1200" dirty="0">
                <a:latin typeface="+mj-ea"/>
                <a:ea typeface="+mj-ea"/>
              </a:rPr>
              <a:t>電波が往復するのにかかった時間から、物体までの距離を計算します。</a:t>
            </a:r>
          </a:p>
          <a:p>
            <a:r>
              <a:rPr lang="ja-JP" altLang="en-US" sz="1200" dirty="0">
                <a:latin typeface="+mj-ea"/>
                <a:ea typeface="+mj-ea"/>
              </a:rPr>
              <a:t>例：距離 </a:t>
            </a:r>
            <a:r>
              <a:rPr lang="en-US" altLang="ja-JP" sz="1200" dirty="0">
                <a:latin typeface="+mj-ea"/>
                <a:ea typeface="+mj-ea"/>
              </a:rPr>
              <a:t>= </a:t>
            </a:r>
            <a:r>
              <a:rPr lang="ja-JP" altLang="en-US" sz="1200" dirty="0">
                <a:latin typeface="+mj-ea"/>
                <a:ea typeface="+mj-ea"/>
              </a:rPr>
              <a:t>（電波の往復時間 </a:t>
            </a:r>
            <a:r>
              <a:rPr lang="en-US" altLang="ja-JP" sz="1200" dirty="0">
                <a:latin typeface="+mj-ea"/>
                <a:ea typeface="+mj-ea"/>
              </a:rPr>
              <a:t>× </a:t>
            </a:r>
            <a:r>
              <a:rPr lang="ja-JP" altLang="en-US" sz="1200" dirty="0">
                <a:latin typeface="+mj-ea"/>
                <a:ea typeface="+mj-ea"/>
              </a:rPr>
              <a:t>電波の速度）</a:t>
            </a:r>
            <a:r>
              <a:rPr lang="en-US" altLang="ja-JP" sz="1200" dirty="0">
                <a:latin typeface="+mj-ea"/>
                <a:ea typeface="+mj-ea"/>
              </a:rPr>
              <a:t>÷ 2</a:t>
            </a:r>
          </a:p>
        </p:txBody>
      </p:sp>
    </p:spTree>
    <p:extLst>
      <p:ext uri="{BB962C8B-B14F-4D97-AF65-F5344CB8AC3E}">
        <p14:creationId xmlns:p14="http://schemas.microsoft.com/office/powerpoint/2010/main" val="337746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8E6BC-0EB3-DF3B-2038-748D3A4A4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73A49E7-8F88-6010-FB95-74FE4F9F2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0A1F6E6-A8AF-32FE-1DDB-ECBE29122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4528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1F849-E437-FB52-5378-21AEE28B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9619D25-0C24-21C9-1E4D-138CE60AC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A56A632-7849-F4D2-B3E5-1F253A227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まずは基礎から始めます。抵抗器、コンデンサ、ダイオード、インダクタ、トランジスタなどの基本的な電子部品について学び、さらに</a:t>
            </a:r>
            <a:r>
              <a:rPr lang="en-US" altLang="ja-JP" dirty="0"/>
              <a:t>AND</a:t>
            </a:r>
            <a:r>
              <a:rPr lang="ja-JP" altLang="en-US" dirty="0"/>
              <a:t>ゲート、</a:t>
            </a:r>
            <a:r>
              <a:rPr lang="en-US" altLang="ja-JP" dirty="0"/>
              <a:t>OR</a:t>
            </a:r>
            <a:r>
              <a:rPr lang="ja-JP" altLang="en-US" dirty="0"/>
              <a:t>ゲート、</a:t>
            </a:r>
            <a:r>
              <a:rPr lang="en-US" altLang="ja-JP" dirty="0"/>
              <a:t>XOR</a:t>
            </a:r>
            <a:r>
              <a:rPr lang="ja-JP" altLang="en-US" dirty="0"/>
              <a:t>ゲートなどの基本的な論理ゲートについても学びました。</a:t>
            </a: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B5D6B-47F4-C0DB-918C-2CDA328DD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A5019F2-0058-5EBB-D6CB-BD92071DD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C081AAA-B6F3-7DF8-39FD-F4DF8ECA9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次に、</a:t>
            </a:r>
            <a:r>
              <a:rPr kumimoji="1" lang="en-US" altLang="ja-JP" dirty="0"/>
              <a:t>FPGA</a:t>
            </a:r>
            <a:r>
              <a:rPr kumimoji="1" lang="ja-JP" altLang="en-US" dirty="0"/>
              <a:t>の構造について学びました。</a:t>
            </a:r>
            <a:r>
              <a:rPr kumimoji="1" lang="en-US" altLang="ja-JP" dirty="0"/>
              <a:t>FPGA</a:t>
            </a:r>
            <a:r>
              <a:rPr kumimoji="1" lang="ja-JP" altLang="en-US" dirty="0"/>
              <a:t>は多数のロジックブロックで構成されており、その中には「ルックアップテーブル（</a:t>
            </a:r>
            <a:r>
              <a:rPr kumimoji="1" lang="en-US" altLang="ja-JP" dirty="0"/>
              <a:t>LUT</a:t>
            </a:r>
            <a:r>
              <a:rPr kumimoji="1" lang="ja-JP" altLang="en-US" dirty="0"/>
              <a:t>）」と呼ばれる部品があります。</a:t>
            </a:r>
            <a:r>
              <a:rPr kumimoji="1" lang="en-US" altLang="ja-JP" dirty="0"/>
              <a:t>LUT</a:t>
            </a:r>
            <a:r>
              <a:rPr kumimoji="1" lang="ja-JP" altLang="en-US" dirty="0"/>
              <a:t>は、特定の入力の組み合わせに対する出力値を保持し、それによって論理関数を実現します。</a:t>
            </a: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73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1C33-0C54-D984-E872-D9BDE1F14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4B90CEF-413F-F1BF-D106-201BFD0FF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3C9EAC1-DD14-40BD-8199-285E5C544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この研修では、「</a:t>
            </a:r>
            <a:r>
              <a:rPr lang="en-US" altLang="ja-JP" dirty="0"/>
              <a:t>Kiwi 1P5</a:t>
            </a:r>
            <a:r>
              <a:rPr lang="ja-JP" altLang="en-US" dirty="0"/>
              <a:t>」と呼ばれる</a:t>
            </a:r>
            <a:r>
              <a:rPr lang="en-US" altLang="ja-JP" dirty="0"/>
              <a:t>FPGA</a:t>
            </a:r>
            <a:r>
              <a:rPr lang="ja-JP" altLang="en-US" dirty="0"/>
              <a:t>ボードを使用しました。このボードには</a:t>
            </a:r>
            <a:r>
              <a:rPr lang="en-US" altLang="ja-JP" dirty="0"/>
              <a:t>GOWIN</a:t>
            </a:r>
            <a:r>
              <a:rPr lang="ja-JP" altLang="en-US" dirty="0"/>
              <a:t>社製の</a:t>
            </a:r>
            <a:r>
              <a:rPr lang="en-US" altLang="ja-JP" dirty="0"/>
              <a:t>FPGA</a:t>
            </a:r>
            <a:r>
              <a:rPr lang="ja-JP" altLang="en-US" dirty="0"/>
              <a:t>チップが搭載されており、回路設計を実装するために用いました。また、</a:t>
            </a:r>
            <a:r>
              <a:rPr lang="en-US" altLang="ja-JP" dirty="0"/>
              <a:t>7</a:t>
            </a:r>
            <a:r>
              <a:rPr lang="ja-JP" altLang="en-US" dirty="0"/>
              <a:t>セグメントディスプレイ、</a:t>
            </a:r>
            <a:r>
              <a:rPr lang="en-US" altLang="ja-JP" dirty="0"/>
              <a:t>LED</a:t>
            </a:r>
            <a:r>
              <a:rPr lang="ja-JP" altLang="en-US" dirty="0"/>
              <a:t>、スイッチなどの複数の外部</a:t>
            </a:r>
            <a:r>
              <a:rPr lang="en-US" altLang="ja-JP" dirty="0"/>
              <a:t>I/O</a:t>
            </a:r>
            <a:r>
              <a:rPr lang="ja-JP" altLang="en-US" dirty="0"/>
              <a:t>デバイスを備えたスタンプボードも使用しました。</a:t>
            </a:r>
          </a:p>
        </p:txBody>
      </p:sp>
    </p:spTree>
    <p:extLst>
      <p:ext uri="{BB962C8B-B14F-4D97-AF65-F5344CB8AC3E}">
        <p14:creationId xmlns:p14="http://schemas.microsoft.com/office/powerpoint/2010/main" val="703713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033EC-69BF-FA4F-F243-546D4191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D2C50D-9ABE-5B59-D757-52AED2650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0C9F3FB-460C-FFB8-DF2A-12BBE5A9E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回路を設計および実装するために、</a:t>
            </a:r>
            <a:r>
              <a:rPr lang="en-US" altLang="ja-JP" b="1" dirty="0"/>
              <a:t>GOWIN EDA</a:t>
            </a:r>
            <a:r>
              <a:rPr lang="ja-JP" altLang="en-US" dirty="0"/>
              <a:t>と呼ばれるソフトウェアを使用しました。このソフトウェアでは、</a:t>
            </a:r>
            <a:r>
              <a:rPr lang="en-US" altLang="ja-JP" dirty="0"/>
              <a:t>SystemVerilog</a:t>
            </a:r>
            <a:r>
              <a:rPr lang="ja-JP" altLang="en-US" dirty="0"/>
              <a:t>コードを記述するためのコードエディタ、論理</a:t>
            </a:r>
            <a:r>
              <a:rPr lang="en-US" altLang="ja-JP" dirty="0"/>
              <a:t>I/O</a:t>
            </a:r>
            <a:r>
              <a:rPr lang="ja-JP" altLang="en-US" dirty="0"/>
              <a:t>ポートを物理ピンに割り当てる</a:t>
            </a:r>
            <a:r>
              <a:rPr lang="en-US" altLang="ja-JP" dirty="0"/>
              <a:t>I/O</a:t>
            </a:r>
            <a:r>
              <a:rPr lang="ja-JP" altLang="en-US" dirty="0"/>
              <a:t>アサインメントツール、設計を</a:t>
            </a:r>
            <a:r>
              <a:rPr lang="en-US" altLang="ja-JP" dirty="0"/>
              <a:t>FPGA</a:t>
            </a:r>
            <a:r>
              <a:rPr lang="ja-JP" altLang="en-US" dirty="0"/>
              <a:t>ボードに書き込むプログラマ、回路の出力を観測・解析するロジックアナライザなど、いくつかの機能を活用しました。</a:t>
            </a: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25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A1526-72BC-5DFF-6051-95B485E0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A91780E-E61E-1C08-C42E-67C388EE1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83D2A34-353D-AA3D-F79B-D9CAD7CBE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回路の設計には、</a:t>
            </a:r>
            <a:r>
              <a:rPr lang="en-US" altLang="ja-JP" dirty="0" err="1"/>
              <a:t>SystemVerilog</a:t>
            </a:r>
            <a:r>
              <a:rPr lang="ja-JP" altLang="en-US" dirty="0"/>
              <a:t>というハードウェア記述言語を使用しました。この研修を通じて、モジュールの作成、</a:t>
            </a:r>
            <a:r>
              <a:rPr lang="en-US" altLang="ja-JP" dirty="0"/>
              <a:t>assign</a:t>
            </a:r>
            <a:r>
              <a:rPr lang="ja-JP" altLang="en-US" dirty="0"/>
              <a:t>による単純な組み合わせ回路の記述、</a:t>
            </a:r>
            <a:r>
              <a:rPr lang="en-US" altLang="ja-JP" dirty="0" err="1"/>
              <a:t>always_ff</a:t>
            </a:r>
            <a:r>
              <a:rPr lang="ja-JP" altLang="en-US" dirty="0"/>
              <a:t>による順序回路の作成、条件分岐における</a:t>
            </a:r>
            <a:r>
              <a:rPr lang="en-US" altLang="ja-JP" dirty="0"/>
              <a:t>switch/case</a:t>
            </a:r>
            <a:r>
              <a:rPr lang="ja-JP" altLang="en-US" dirty="0"/>
              <a:t>の利用、関数の宣言、そして最終的には状態機械（ステートマシン）の設計など、この言語の多くの構文について学びました。</a:t>
            </a: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929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DD896-D030-16AB-A0AF-2FDB2136A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B30F470-B203-8AF7-4AA9-F499083B2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767846F-71C8-4A71-6E1E-2CAC9F249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習得した</a:t>
            </a:r>
            <a:r>
              <a:rPr lang="en-US" altLang="ja-JP" dirty="0" err="1"/>
              <a:t>SystemVerilog</a:t>
            </a:r>
            <a:r>
              <a:rPr lang="ja-JP" altLang="en-US" dirty="0"/>
              <a:t>の構文知識を活用し、外部デバイスの制御を行いました。具体的には、</a:t>
            </a:r>
            <a:r>
              <a:rPr lang="en-US" altLang="ja-JP" dirty="0"/>
              <a:t>7</a:t>
            </a:r>
            <a:r>
              <a:rPr lang="ja-JP" altLang="en-US" dirty="0"/>
              <a:t>セグメントディスプレイへの値の出力や、マトリックスキーからの値の取得を行うために</a:t>
            </a:r>
            <a:r>
              <a:rPr lang="en-US" altLang="ja-JP" dirty="0"/>
              <a:t>MUX</a:t>
            </a:r>
            <a:r>
              <a:rPr lang="ja-JP" altLang="en-US" dirty="0"/>
              <a:t>およびデコーダ回路を設計しました。また、</a:t>
            </a:r>
            <a:r>
              <a:rPr lang="en-US" altLang="ja-JP" dirty="0"/>
              <a:t>PWM</a:t>
            </a:r>
            <a:r>
              <a:rPr lang="ja-JP" altLang="en-US" dirty="0"/>
              <a:t>信号のデューティ比を生成する回路を設計し、サーボモーターの回転を制御しました。さらに、</a:t>
            </a:r>
            <a:r>
              <a:rPr lang="en-US" altLang="ja-JP" dirty="0"/>
              <a:t>PWM</a:t>
            </a:r>
            <a:r>
              <a:rPr lang="ja-JP" altLang="en-US" dirty="0"/>
              <a:t>信号の周波数を利用してブザーから音を鳴らす制御も行いました。</a:t>
            </a:r>
            <a:br>
              <a:rPr lang="ja-JP" altLang="en-US" dirty="0"/>
            </a:br>
            <a:r>
              <a:rPr lang="ja-JP" altLang="en-US" dirty="0"/>
              <a:t>次に、超音波センサーからのデータを制御・処理するための状態機械（ステートマシン）を設計し、最後に</a:t>
            </a:r>
            <a:r>
              <a:rPr lang="en-US" altLang="ja-JP" dirty="0"/>
              <a:t>UART</a:t>
            </a:r>
            <a:r>
              <a:rPr lang="ja-JP" altLang="en-US" dirty="0"/>
              <a:t>プロトコルを用いたシリアル通信回路の設計を行いました。</a:t>
            </a: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17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51323-C619-5489-B73A-F0A481AF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E6455FF-A8A8-1517-F8BA-4513C1204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7DE440-FAFF-BCDE-E560-C751DFE77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でんしぶひんきそについては　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24</a:t>
            </a:r>
            <a:r>
              <a:rPr lang="ja-JP" altLang="en-US" dirty="0"/>
              <a:t>日から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31</a:t>
            </a:r>
            <a:r>
              <a:rPr lang="ja-JP" altLang="en-US" dirty="0"/>
              <a:t>日までの期間には、抵抗、コンデンサ、ダイオード、インダクタ、トランジスタ、</a:t>
            </a:r>
            <a:r>
              <a:rPr lang="en-US" altLang="ja-JP" dirty="0"/>
              <a:t>MOSFET</a:t>
            </a:r>
            <a:r>
              <a:rPr lang="ja-JP" altLang="en-US"/>
              <a:t>などの基本的な電子部品について学び、実際にそれらを使った実験を行いました。</a:t>
            </a: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369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7C7AE-8DE5-5871-4B5D-F766271B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4FB3245-BDFA-FD22-1D87-B2B9B3170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249EB7A-1511-DCFC-1478-8AD444DD2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でんしぶひんきそについては　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24</a:t>
            </a:r>
            <a:r>
              <a:rPr lang="ja-JP" altLang="en-US" dirty="0"/>
              <a:t>日から</a:t>
            </a:r>
            <a:r>
              <a:rPr lang="en-US" altLang="ja-JP" dirty="0"/>
              <a:t>3</a:t>
            </a:r>
            <a:r>
              <a:rPr lang="ja-JP" altLang="en-US" dirty="0"/>
              <a:t>月</a:t>
            </a:r>
            <a:r>
              <a:rPr lang="en-US" altLang="ja-JP" dirty="0"/>
              <a:t>31</a:t>
            </a:r>
            <a:r>
              <a:rPr lang="ja-JP" altLang="en-US" dirty="0"/>
              <a:t>日までの期間には、抵抗、コンデンサ、ダイオード、インダクタ、トランジスタ、</a:t>
            </a:r>
            <a:r>
              <a:rPr lang="en-US" altLang="ja-JP" dirty="0"/>
              <a:t>MOSFET</a:t>
            </a:r>
            <a:r>
              <a:rPr lang="ja-JP" altLang="en-US"/>
              <a:t>などの基本的な電子部品について学び、実際にそれらを使った実験を行いました。</a:t>
            </a: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lang="ja-JP" altLang="ja-JP" sz="1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6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四角形: 角を丸くする 12">
            <a:extLst>
              <a:ext uri="{FF2B5EF4-FFF2-40B4-BE49-F238E27FC236}">
                <a16:creationId xmlns:a16="http://schemas.microsoft.com/office/drawing/2014/main" id="{0AECCF7A-64C5-5377-CEF0-47AA43F7A2ED}"/>
              </a:ext>
            </a:extLst>
          </p:cNvPr>
          <p:cNvSpPr/>
          <p:nvPr userDrawn="1"/>
        </p:nvSpPr>
        <p:spPr>
          <a:xfrm>
            <a:off x="4778518" y="6364733"/>
            <a:ext cx="1272397" cy="278884"/>
          </a:xfrm>
          <a:prstGeom prst="roundRect">
            <a:avLst/>
          </a:prstGeom>
          <a:noFill/>
          <a:ln w="28575">
            <a:solidFill>
              <a:srgbClr val="002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b="1" dirty="0">
                <a:solidFill>
                  <a:schemeClr val="accent4">
                    <a:lumMod val="50000"/>
                  </a:schemeClr>
                </a:solidFill>
              </a:rPr>
              <a:t>confidential</a:t>
            </a:r>
            <a:endParaRPr kumimoji="1" lang="ja-JP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80CE48-B03C-ED06-0084-8F49296159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41890" y="6732999"/>
            <a:ext cx="7650110" cy="125001"/>
          </a:xfrm>
          <a:prstGeom prst="rect">
            <a:avLst/>
          </a:prstGeom>
        </p:spPr>
      </p:pic>
      <p:pic>
        <p:nvPicPr>
          <p:cNvPr id="7" name="図 6" descr="建物の前に立っている家&#10;&#10;中程度の精度で自動的に生成された説明">
            <a:extLst>
              <a:ext uri="{FF2B5EF4-FFF2-40B4-BE49-F238E27FC236}">
                <a16:creationId xmlns:a16="http://schemas.microsoft.com/office/drawing/2014/main" id="{344A2058-F2CF-0DBA-665A-58089B5EAA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33"/>
            <a:ext cx="3733642" cy="6858000"/>
          </a:xfrm>
          <a:prstGeom prst="homePlate">
            <a:avLst>
              <a:gd name="adj" fmla="val 36043"/>
            </a:avLst>
          </a:prstGeom>
        </p:spPr>
      </p:pic>
      <p:pic>
        <p:nvPicPr>
          <p:cNvPr id="9" name="Graphic 10">
            <a:extLst>
              <a:ext uri="{FF2B5EF4-FFF2-40B4-BE49-F238E27FC236}">
                <a16:creationId xmlns:a16="http://schemas.microsoft.com/office/drawing/2014/main" id="{4A97EE5B-E752-7F5C-466D-3F9D58F4D8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7587" y="-8832"/>
            <a:ext cx="1542188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9B8EFA-A95D-17DA-0DCF-1D4B0E510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8244" y="1964748"/>
            <a:ext cx="6246004" cy="1951171"/>
          </a:xfrm>
        </p:spPr>
        <p:txBody>
          <a:bodyPr anchor="b">
            <a:noAutofit/>
          </a:bodyPr>
          <a:lstStyle>
            <a:lvl1pPr algn="l">
              <a:defRPr sz="4800" b="1"/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C6B6E8CB-D755-3902-FEA9-44B95BE888DD}"/>
              </a:ext>
            </a:extLst>
          </p:cNvPr>
          <p:cNvSpPr txBox="1">
            <a:spLocks/>
          </p:cNvSpPr>
          <p:nvPr userDrawn="1"/>
        </p:nvSpPr>
        <p:spPr>
          <a:xfrm>
            <a:off x="6141087" y="63216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© 2025 CASTRICO CO., LTD. ALL RIGHT RESERVED.</a:t>
            </a:r>
            <a:endParaRPr lang="ja-JP" altLang="en-US" dirty="0"/>
          </a:p>
        </p:txBody>
      </p: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DFF2327C-40C6-9B8C-454E-62CA9712A4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264352" y="5978865"/>
            <a:ext cx="2743200" cy="762503"/>
          </a:xfrm>
          <a:prstGeom prst="rect">
            <a:avLst/>
          </a:prstGeom>
        </p:spPr>
        <p:txBody>
          <a:bodyPr/>
          <a:lstStyle>
            <a:lvl1pPr algn="l">
              <a:spcBef>
                <a:spcPts val="500"/>
              </a:spcBef>
              <a:defRPr sz="1200">
                <a:solidFill>
                  <a:srgbClr val="898989"/>
                </a:solidFill>
              </a:defRPr>
            </a:lvl1pPr>
          </a:lstStyle>
          <a:p>
            <a:pPr algn="r"/>
            <a:r>
              <a:rPr lang="ja-JP" altLang="en-US" dirty="0"/>
              <a:t>作成者：</a:t>
            </a:r>
            <a:endParaRPr lang="en-US" altLang="ja-JP" dirty="0"/>
          </a:p>
          <a:p>
            <a:pPr algn="r"/>
            <a:r>
              <a:rPr lang="ja-JP" altLang="en-US" dirty="0"/>
              <a:t>作成日：</a:t>
            </a:r>
            <a:endParaRPr lang="en-US" altLang="ja-JP" dirty="0"/>
          </a:p>
          <a:p>
            <a:pPr algn="r"/>
            <a:r>
              <a:rPr lang="ja-JP" altLang="en-US" dirty="0"/>
              <a:t>更新日：</a:t>
            </a:r>
          </a:p>
        </p:txBody>
      </p:sp>
    </p:spTree>
    <p:extLst>
      <p:ext uri="{BB962C8B-B14F-4D97-AF65-F5344CB8AC3E}">
        <p14:creationId xmlns:p14="http://schemas.microsoft.com/office/powerpoint/2010/main" val="16517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3">
            <a:extLst>
              <a:ext uri="{FF2B5EF4-FFF2-40B4-BE49-F238E27FC236}">
                <a16:creationId xmlns:a16="http://schemas.microsoft.com/office/drawing/2014/main" id="{41AFE277-BA87-AE60-3F22-2D44F81E0977}"/>
              </a:ext>
            </a:extLst>
          </p:cNvPr>
          <p:cNvSpPr/>
          <p:nvPr/>
        </p:nvSpPr>
        <p:spPr>
          <a:xfrm>
            <a:off x="2472956" y="6299461"/>
            <a:ext cx="9718162" cy="560704"/>
          </a:xfrm>
          <a:custGeom>
            <a:avLst/>
            <a:gdLst>
              <a:gd name="connsiteX0" fmla="*/ 153168 w 9811031"/>
              <a:gd name="connsiteY0" fmla="*/ 434759 h 558322"/>
              <a:gd name="connsiteX1" fmla="*/ 0 w 9811031"/>
              <a:gd name="connsiteY1" fmla="*/ 558322 h 558322"/>
              <a:gd name="connsiteX2" fmla="*/ 9811031 w 9811031"/>
              <a:gd name="connsiteY2" fmla="*/ 558322 h 558322"/>
              <a:gd name="connsiteX3" fmla="*/ 9811031 w 9811031"/>
              <a:gd name="connsiteY3" fmla="*/ 0 h 558322"/>
              <a:gd name="connsiteX4" fmla="*/ 9090725 w 9811031"/>
              <a:gd name="connsiteY4" fmla="*/ 0 h 558322"/>
              <a:gd name="connsiteX5" fmla="*/ 8718154 w 9811031"/>
              <a:gd name="connsiteY5" fmla="*/ 434759 h 558322"/>
              <a:gd name="connsiteX6" fmla="*/ 153168 w 9811031"/>
              <a:gd name="connsiteY6" fmla="*/ 434759 h 558322"/>
              <a:gd name="connsiteX0" fmla="*/ 60299 w 9718162"/>
              <a:gd name="connsiteY0" fmla="*/ 434759 h 560704"/>
              <a:gd name="connsiteX1" fmla="*/ 0 w 9718162"/>
              <a:gd name="connsiteY1" fmla="*/ 560704 h 560704"/>
              <a:gd name="connsiteX2" fmla="*/ 9718162 w 9718162"/>
              <a:gd name="connsiteY2" fmla="*/ 558322 h 560704"/>
              <a:gd name="connsiteX3" fmla="*/ 9718162 w 9718162"/>
              <a:gd name="connsiteY3" fmla="*/ 0 h 560704"/>
              <a:gd name="connsiteX4" fmla="*/ 8997856 w 9718162"/>
              <a:gd name="connsiteY4" fmla="*/ 0 h 560704"/>
              <a:gd name="connsiteX5" fmla="*/ 8625285 w 9718162"/>
              <a:gd name="connsiteY5" fmla="*/ 434759 h 560704"/>
              <a:gd name="connsiteX6" fmla="*/ 60299 w 9718162"/>
              <a:gd name="connsiteY6" fmla="*/ 434759 h 56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162" h="560704">
                <a:moveTo>
                  <a:pt x="60299" y="434759"/>
                </a:moveTo>
                <a:lnTo>
                  <a:pt x="0" y="560704"/>
                </a:lnTo>
                <a:lnTo>
                  <a:pt x="9718162" y="558322"/>
                </a:lnTo>
                <a:lnTo>
                  <a:pt x="9718162" y="0"/>
                </a:lnTo>
                <a:lnTo>
                  <a:pt x="8997856" y="0"/>
                </a:lnTo>
                <a:lnTo>
                  <a:pt x="8625285" y="434759"/>
                </a:lnTo>
                <a:lnTo>
                  <a:pt x="60299" y="434759"/>
                </a:lnTo>
                <a:close/>
              </a:path>
            </a:pathLst>
          </a:custGeom>
          <a:solidFill>
            <a:srgbClr val="002870"/>
          </a:solidFill>
          <a:ln w="18374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A5FD2-D0FA-4A96-F895-E81143160C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418" y="217412"/>
            <a:ext cx="11498897" cy="916063"/>
          </a:xfrm>
        </p:spPr>
        <p:txBody>
          <a:bodyPr/>
          <a:lstStyle>
            <a:lvl1pPr>
              <a:defRPr b="1">
                <a:solidFill>
                  <a:srgbClr val="143F6A"/>
                </a:solidFill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D221-C131-FB56-3B1B-4994FCB830D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3418" y="1279064"/>
            <a:ext cx="11498897" cy="4664535"/>
          </a:xfrm>
        </p:spPr>
        <p:txBody>
          <a:bodyPr/>
          <a:lstStyle/>
          <a:p>
            <a:pPr lvl="0"/>
            <a:r>
              <a:rPr kumimoji="1" lang="ja-JP" altLang="en-US" dirty="0"/>
              <a:t>項目１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</a:p>
          <a:p>
            <a:pPr lvl="3"/>
            <a:r>
              <a:rPr kumimoji="1" lang="ja-JP" altLang="en-US" dirty="0"/>
              <a:t>第</a:t>
            </a:r>
            <a:r>
              <a:rPr kumimoji="1" lang="en-US" altLang="ja-JP" dirty="0"/>
              <a:t>4</a:t>
            </a:r>
          </a:p>
          <a:p>
            <a:pPr lvl="4"/>
            <a:r>
              <a:rPr kumimoji="1" lang="ja-JP" altLang="en-US" dirty="0"/>
              <a:t>第</a:t>
            </a:r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F9F8D-040C-AA57-0FD9-C10DFC09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8109" y="6381289"/>
            <a:ext cx="11042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9C7F7C-3F47-4AE5-A798-7159F6C5F17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E4900606-8926-D995-736F-CB8BC26C1E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043352" y="635367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l"/>
            <a:r>
              <a:rPr lang="en-US" altLang="ja-JP" dirty="0"/>
              <a:t>© 2023 TRIPLEONE CO., LTD. ALL RIGHT RESERVED.</a:t>
            </a:r>
            <a:endParaRPr lang="ja-JP" altLang="en-US" dirty="0"/>
          </a:p>
        </p:txBody>
      </p:sp>
      <p:sp>
        <p:nvSpPr>
          <p:cNvPr id="6" name="四角形: 角を丸くする 12">
            <a:extLst>
              <a:ext uri="{FF2B5EF4-FFF2-40B4-BE49-F238E27FC236}">
                <a16:creationId xmlns:a16="http://schemas.microsoft.com/office/drawing/2014/main" id="{BB795E72-1DF4-054F-95F2-5FFB7B3E1151}"/>
              </a:ext>
            </a:extLst>
          </p:cNvPr>
          <p:cNvSpPr/>
          <p:nvPr userDrawn="1"/>
        </p:nvSpPr>
        <p:spPr>
          <a:xfrm>
            <a:off x="2658772" y="6359461"/>
            <a:ext cx="1272397" cy="278884"/>
          </a:xfrm>
          <a:prstGeom prst="roundRect">
            <a:avLst/>
          </a:prstGeom>
          <a:noFill/>
          <a:ln w="28575">
            <a:solidFill>
              <a:srgbClr val="002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b="1" dirty="0">
                <a:solidFill>
                  <a:schemeClr val="accent4">
                    <a:lumMod val="50000"/>
                  </a:schemeClr>
                </a:solidFill>
              </a:rPr>
              <a:t>confidential</a:t>
            </a:r>
            <a:endParaRPr kumimoji="1" lang="ja-JP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0730F9B4-A518-FBA6-559F-36210ECA0F0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176119" y="6353670"/>
            <a:ext cx="1177277" cy="365125"/>
          </a:xfrm>
          <a:prstGeom prst="rect">
            <a:avLst/>
          </a:prstGeom>
        </p:spPr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10" name="図 9" descr="抽象, 挿絵, プレート が含まれている画像&#10;&#10;自動的に生成された説明">
            <a:extLst>
              <a:ext uri="{FF2B5EF4-FFF2-40B4-BE49-F238E27FC236}">
                <a16:creationId xmlns:a16="http://schemas.microsoft.com/office/drawing/2014/main" id="{A697BF58-00F0-5D77-473B-F0CBBDEA1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6" y="6353670"/>
            <a:ext cx="1739400" cy="4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3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E848A6-A34A-7B34-8555-282D0157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C31DA-B182-CBE0-7DB7-22C08F3C2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14390-6002-DB10-51A1-EEA4C6C98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78503-EAF5-452D-9D0D-9FC66526C873}" type="datetime1">
              <a:rPr kumimoji="1" lang="ja-JP" altLang="en-US" smtClean="0"/>
              <a:t>2025/8/14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6FCED-5A75-D3B2-3FB3-E8418737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dirty="0"/>
              <a:t>© 2023 TRIPLEONE CO., LTD. ALL RIGHT RESERVED.</a:t>
            </a:r>
            <a:endParaRPr kumimoji="1"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1EAA3-F4AD-A190-B4F6-60081D71C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C7F7C-3F47-4AE5-A798-7159F6C5F1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13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jpeg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gif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49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10" Type="http://schemas.openxmlformats.org/officeDocument/2006/relationships/image" Target="../media/image35.gif"/><Relationship Id="rId4" Type="http://schemas.microsoft.com/office/2007/relationships/hdphoto" Target="../media/hdphoto8.wdp"/><Relationship Id="rId9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55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image" Target="../media/image60.svg"/><Relationship Id="rId4" Type="http://schemas.microsoft.com/office/2007/relationships/hdphoto" Target="../media/hdphoto8.wdp"/><Relationship Id="rId9" Type="http://schemas.openxmlformats.org/officeDocument/2006/relationships/image" Target="../media/image59.png"/><Relationship Id="rId1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microsoft.com/office/2007/relationships/hdphoto" Target="../media/hdphoto8.wdp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microsoft.com/office/2007/relationships/hdphoto" Target="../media/hdphoto5.wdp"/><Relationship Id="rId1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12" Type="http://schemas.openxmlformats.org/officeDocument/2006/relationships/image" Target="../media/image32.png"/><Relationship Id="rId17" Type="http://schemas.openxmlformats.org/officeDocument/2006/relationships/image" Target="../media/image35.gif"/><Relationship Id="rId2" Type="http://schemas.openxmlformats.org/officeDocument/2006/relationships/notesSlide" Target="../notesSlides/notesSlide7.xml"/><Relationship Id="rId16" Type="http://schemas.microsoft.com/office/2007/relationships/hdphoto" Target="../media/hdphoto6.wdp"/><Relationship Id="rId20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gif"/><Relationship Id="rId5" Type="http://schemas.openxmlformats.org/officeDocument/2006/relationships/image" Target="../media/image27.gif"/><Relationship Id="rId15" Type="http://schemas.openxmlformats.org/officeDocument/2006/relationships/image" Target="../media/image34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4" Type="http://schemas.openxmlformats.org/officeDocument/2006/relationships/image" Target="../media/image8.svg"/><Relationship Id="rId9" Type="http://schemas.openxmlformats.org/officeDocument/2006/relationships/image" Target="../media/image30.png"/><Relationship Id="rId14" Type="http://schemas.openxmlformats.org/officeDocument/2006/relationships/image" Target="../media/image3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8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3139-4AF4-2E55-9902-D8962F55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843" y="2021922"/>
            <a:ext cx="6984776" cy="1676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sz="360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新入社員技術研修報告会</a:t>
            </a:r>
            <a:br>
              <a:rPr kumimoji="1" lang="en-US" altLang="ja-JP" sz="360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</a:br>
            <a:r>
              <a:rPr kumimoji="1" lang="en-US" altLang="ja-JP" sz="360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FPGA</a:t>
            </a:r>
            <a:r>
              <a:rPr kumimoji="1" lang="ja-JP" altLang="en-US" sz="360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入門</a:t>
            </a:r>
            <a:endParaRPr kumimoji="1" lang="ja-JP" altLang="en-US" sz="3600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479F8-C2C9-B74B-3142-9F55D73B549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31904" y="3701138"/>
            <a:ext cx="5086148" cy="71437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ja-JP" altLang="en-US" sz="3600" b="1" dirty="0">
                <a:solidFill>
                  <a:schemeClr val="accent1">
                    <a:lumMod val="75000"/>
                  </a:schemeClr>
                </a:solidFill>
              </a:rPr>
              <a:t>株式会社 </a:t>
            </a:r>
            <a:r>
              <a:rPr lang="ja-JP" altLang="en-US" sz="3600" b="1" dirty="0">
                <a:solidFill>
                  <a:schemeClr val="accent1">
                    <a:lumMod val="75000"/>
                  </a:schemeClr>
                </a:solidFill>
              </a:rPr>
              <a:t>キャストリコ</a:t>
            </a:r>
            <a:endParaRPr lang="en-US" altLang="ja-JP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kumimoji="1" lang="ja-JP" altLang="en-US" sz="3600" b="1" dirty="0">
                <a:solidFill>
                  <a:schemeClr val="accent1">
                    <a:lumMod val="75000"/>
                  </a:schemeClr>
                </a:solidFill>
              </a:rPr>
              <a:t>エルフ</a:t>
            </a: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8F292AD7-0B73-1DCC-16CF-D45C667C2E38}"/>
              </a:ext>
            </a:extLst>
          </p:cNvPr>
          <p:cNvSpPr txBox="1">
            <a:spLocks/>
          </p:cNvSpPr>
          <p:nvPr/>
        </p:nvSpPr>
        <p:spPr>
          <a:xfrm>
            <a:off x="9120336" y="5877272"/>
            <a:ext cx="3009057" cy="77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600"/>
              </a:spcBef>
            </a:pPr>
            <a:r>
              <a:rPr lang="ja-JP" altLang="en-US" sz="1200" dirty="0">
                <a:solidFill>
                  <a:schemeClr val="bg1">
                    <a:lumMod val="65000"/>
                  </a:schemeClr>
                </a:solidFill>
              </a:rPr>
              <a:t> 作成者： エルフ</a:t>
            </a:r>
            <a:endParaRPr lang="en-US" altLang="ja-JP" sz="1200" dirty="0">
              <a:solidFill>
                <a:schemeClr val="bg1">
                  <a:lumMod val="65000"/>
                </a:schemeClr>
              </a:solidFill>
            </a:endParaRPr>
          </a:p>
          <a:p>
            <a:pPr algn="r">
              <a:spcBef>
                <a:spcPts val="600"/>
              </a:spcBef>
            </a:pPr>
            <a:r>
              <a:rPr lang="ja-JP" altLang="en-US" sz="1200" dirty="0">
                <a:solidFill>
                  <a:schemeClr val="bg1">
                    <a:lumMod val="65000"/>
                  </a:schemeClr>
                </a:solidFill>
              </a:rPr>
              <a:t>作成日：</a:t>
            </a:r>
            <a:r>
              <a:rPr lang="en-US" altLang="ja-JP" sz="1200" dirty="0">
                <a:solidFill>
                  <a:schemeClr val="bg1">
                    <a:lumMod val="65000"/>
                  </a:schemeClr>
                </a:solidFill>
              </a:rPr>
              <a:t>2025/08/13</a:t>
            </a:r>
          </a:p>
          <a:p>
            <a:pPr algn="r">
              <a:spcBef>
                <a:spcPts val="600"/>
              </a:spcBef>
            </a:pPr>
            <a:r>
              <a:rPr lang="ja-JP" altLang="en-US" sz="1200" dirty="0">
                <a:solidFill>
                  <a:schemeClr val="bg1">
                    <a:lumMod val="65000"/>
                  </a:schemeClr>
                </a:solidFill>
              </a:rPr>
              <a:t>更新日：</a:t>
            </a:r>
            <a:r>
              <a:rPr lang="en-US" altLang="ja-JP" sz="1200" dirty="0">
                <a:solidFill>
                  <a:schemeClr val="bg1">
                    <a:lumMod val="65000"/>
                  </a:schemeClr>
                </a:solidFill>
              </a:rPr>
              <a:t>2025/08/15 </a:t>
            </a:r>
            <a:r>
              <a:rPr lang="ja-JP" altLang="en-US" sz="1200" dirty="0">
                <a:solidFill>
                  <a:schemeClr val="bg1">
                    <a:lumMod val="65000"/>
                  </a:schemeClr>
                </a:solidFill>
              </a:rPr>
              <a:t>         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1EC7377-E551-8B28-6166-64108A4BBAD4}"/>
              </a:ext>
            </a:extLst>
          </p:cNvPr>
          <p:cNvSpPr txBox="1">
            <a:spLocks/>
          </p:cNvSpPr>
          <p:nvPr/>
        </p:nvSpPr>
        <p:spPr>
          <a:xfrm>
            <a:off x="5236154" y="4442719"/>
            <a:ext cx="3003433" cy="570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3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2025</a:t>
            </a:r>
            <a:r>
              <a:rPr lang="ja-JP" altLang="en-US" sz="2400" dirty="0"/>
              <a:t>年</a:t>
            </a:r>
            <a:r>
              <a:rPr lang="en-US" altLang="ja-JP" sz="2400" dirty="0"/>
              <a:t>8</a:t>
            </a:r>
            <a:r>
              <a:rPr lang="ja-JP" altLang="en-US" sz="2400" dirty="0"/>
              <a:t>月</a:t>
            </a:r>
            <a:r>
              <a:rPr lang="en-US" altLang="ja-JP" sz="2400" dirty="0"/>
              <a:t>15</a:t>
            </a:r>
            <a:r>
              <a:rPr lang="ja-JP" altLang="en-US" sz="2400" dirty="0"/>
              <a:t>日</a:t>
            </a:r>
          </a:p>
        </p:txBody>
      </p:sp>
      <p:pic>
        <p:nvPicPr>
          <p:cNvPr id="11" name="図 10" descr="抽象, 挿絵, プレート が含まれている画像&#10;&#10;自動的に生成された説明">
            <a:extLst>
              <a:ext uri="{FF2B5EF4-FFF2-40B4-BE49-F238E27FC236}">
                <a16:creationId xmlns:a16="http://schemas.microsoft.com/office/drawing/2014/main" id="{45D1CE31-712D-9682-74B5-25CEBEE65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205730"/>
            <a:ext cx="2154170" cy="53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0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10000" t="-20000" r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C2DA46-54DD-724D-2A8E-934B9754DE53}"/>
              </a:ext>
            </a:extLst>
          </p:cNvPr>
          <p:cNvSpPr/>
          <p:nvPr/>
        </p:nvSpPr>
        <p:spPr>
          <a:xfrm>
            <a:off x="0" y="2381837"/>
            <a:ext cx="12192000" cy="2100021"/>
          </a:xfrm>
          <a:prstGeom prst="rect">
            <a:avLst/>
          </a:prstGeom>
          <a:solidFill>
            <a:srgbClr val="0028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B39AA-33CF-182C-9D5B-B1F23D34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1634C-48ED-F27A-F2A8-E94259FFF2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 dirty="0"/>
              <a:t>© 2025 CASTRICO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306373-4177-9BEA-6862-29AF1FE9388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B4DEB-03F0-7B2B-FBA7-1EEF8DF1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119" y="2381836"/>
            <a:ext cx="8015881" cy="210002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研修のプロジェクト</a:t>
            </a:r>
            <a:b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</a:b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ミニレーダー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F11C9-AA50-424F-12E3-2056F0210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00" y="1788670"/>
            <a:ext cx="3640819" cy="3280660"/>
          </a:xfrm>
          <a:prstGeom prst="rect">
            <a:avLst/>
          </a:prstGeom>
          <a:ln w="38100">
            <a:solidFill>
              <a:srgbClr val="002870"/>
            </a:solidFill>
          </a:ln>
        </p:spPr>
      </p:pic>
    </p:spTree>
    <p:extLst>
      <p:ext uri="{BB962C8B-B14F-4D97-AF65-F5344CB8AC3E}">
        <p14:creationId xmlns:p14="http://schemas.microsoft.com/office/powerpoint/2010/main" val="47110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1FCB8-BD2A-341B-7D4F-D8EFBB131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F6C54-17D3-3C13-2A25-1C081197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82779-399C-60CB-8D36-1C29062433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 dirty="0"/>
              <a:t>© 2025 CASTRICO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B3396C-2A0F-0503-3176-92D981C5B89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CB4A3ED1-0792-B349-542D-087884655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88525" l="129" r="95747">
                        <a14:foregroundMark x1="16495" y1="69672" x2="16495" y2="69672"/>
                        <a14:foregroundMark x1="29897" y1="18033" x2="29897" y2="18033"/>
                        <a14:foregroundMark x1="3866" y1="41803" x2="3866" y2="41803"/>
                        <a14:foregroundMark x1="44201" y1="12295" x2="6057" y2="59016"/>
                        <a14:foregroundMark x1="6057" y1="59016" x2="5670" y2="59836"/>
                        <a14:foregroundMark x1="50902" y1="3279" x2="50902" y2="3279"/>
                        <a14:foregroundMark x1="66108" y1="4098" x2="66108" y2="4098"/>
                        <a14:foregroundMark x1="66881" y1="1639" x2="69459" y2="1639"/>
                        <a14:foregroundMark x1="95876" y1="1639" x2="93814" y2="1639"/>
                        <a14:foregroundMark x1="129" y1="8197" x2="387" y2="20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152" y="-40224"/>
            <a:ext cx="12600432" cy="884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6BA88F-3468-902C-B03A-7733A72B8F39}"/>
              </a:ext>
            </a:extLst>
          </p:cNvPr>
          <p:cNvSpPr txBox="1"/>
          <p:nvPr/>
        </p:nvSpPr>
        <p:spPr>
          <a:xfrm>
            <a:off x="75390" y="4261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</a:rPr>
              <a:t>レーダーとは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66004A-F3E1-8732-4D16-E72F6882C55E}"/>
              </a:ext>
            </a:extLst>
          </p:cNvPr>
          <p:cNvSpPr txBox="1"/>
          <p:nvPr/>
        </p:nvSpPr>
        <p:spPr>
          <a:xfrm>
            <a:off x="6624837" y="1394020"/>
            <a:ext cx="5222170" cy="406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dirty="0"/>
              <a:t>レーダー（英語</a:t>
            </a:r>
            <a:r>
              <a:rPr lang="en-US" altLang="ja-JP" sz="2400" b="1" dirty="0"/>
              <a:t>: radar</a:t>
            </a:r>
            <a:r>
              <a:rPr lang="ja-JP" altLang="en-US" sz="2400" b="1" dirty="0"/>
              <a:t>）とは、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dirty="0"/>
              <a:t>電波を対象物に向けて発射し、その反射波を測定することにより、対象物までの距離や方向を測る装置である</a:t>
            </a:r>
            <a:endParaRPr lang="en-US" altLang="ja-JP" dirty="0"/>
          </a:p>
          <a:p>
            <a:pPr>
              <a:lnSpc>
                <a:spcPct val="150000"/>
              </a:lnSpc>
            </a:pP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en-US" altLang="ja-JP" sz="2400" b="1" dirty="0"/>
              <a:t>Radar</a:t>
            </a:r>
            <a:r>
              <a:rPr lang="ja-JP" altLang="en-US" sz="2400" b="1" dirty="0"/>
              <a:t>という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dirty="0"/>
              <a:t>単語は定着した略語であり、英語の</a:t>
            </a:r>
            <a:r>
              <a:rPr lang="en-US" altLang="ja-JP" dirty="0"/>
              <a:t>radio detecting and ranging</a:t>
            </a:r>
            <a:r>
              <a:rPr lang="ja-JP" altLang="en-US" dirty="0"/>
              <a:t>（電波探知測距） 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からきている。</a:t>
            </a:r>
            <a:endParaRPr lang="en-US" altLang="ja-JP" sz="1400" dirty="0"/>
          </a:p>
        </p:txBody>
      </p:sp>
      <p:pic>
        <p:nvPicPr>
          <p:cNvPr id="4106" name="Picture 10" descr="Career Pilot: Weather radar rules - AOPA">
            <a:extLst>
              <a:ext uri="{FF2B5EF4-FFF2-40B4-BE49-F238E27FC236}">
                <a16:creationId xmlns:a16="http://schemas.microsoft.com/office/drawing/2014/main" id="{67AB2F29-795E-D186-4948-FBA5E68A4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35" y="3429000"/>
            <a:ext cx="4718329" cy="265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satellite dish on the back of a truck with a national geographic logo in the corner">
            <a:extLst>
              <a:ext uri="{FF2B5EF4-FFF2-40B4-BE49-F238E27FC236}">
                <a16:creationId xmlns:a16="http://schemas.microsoft.com/office/drawing/2014/main" id="{D7D84AF8-BDD4-E67F-8EC3-4132B8ABD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75" y="1009655"/>
            <a:ext cx="5106090" cy="287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61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8F98-3B41-9455-DD85-46B42A578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5CE61-7454-89D7-62BD-5FF93E7A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384DF-23C5-E29C-98B4-719530F874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 dirty="0"/>
              <a:t>© 2025 CASTRICO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3B299F-5081-6BD7-7974-64CBDECD749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746EAFC2-5BB0-1E91-E77A-4BE4378D3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88525" l="129" r="95747">
                        <a14:foregroundMark x1="16495" y1="69672" x2="16495" y2="69672"/>
                        <a14:foregroundMark x1="29897" y1="18033" x2="29897" y2="18033"/>
                        <a14:foregroundMark x1="3866" y1="41803" x2="3866" y2="41803"/>
                        <a14:foregroundMark x1="44201" y1="12295" x2="6057" y2="59016"/>
                        <a14:foregroundMark x1="6057" y1="59016" x2="5670" y2="59836"/>
                        <a14:foregroundMark x1="50902" y1="3279" x2="50902" y2="3279"/>
                        <a14:foregroundMark x1="66108" y1="4098" x2="66108" y2="4098"/>
                        <a14:foregroundMark x1="66881" y1="1639" x2="69459" y2="1639"/>
                        <a14:foregroundMark x1="95876" y1="1639" x2="93814" y2="1639"/>
                        <a14:foregroundMark x1="129" y1="8197" x2="387" y2="20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152" y="-40224"/>
            <a:ext cx="12600432" cy="884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D7F687-0EC8-4570-C3DF-191B750A629D}"/>
              </a:ext>
            </a:extLst>
          </p:cNvPr>
          <p:cNvSpPr txBox="1"/>
          <p:nvPr/>
        </p:nvSpPr>
        <p:spPr>
          <a:xfrm>
            <a:off x="75390" y="42614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chemeClr val="bg1"/>
                </a:solidFill>
              </a:rPr>
              <a:t>RADAR</a:t>
            </a:r>
            <a:r>
              <a:rPr kumimoji="1" lang="ja-JP" altLang="en-US" sz="3200" b="1" dirty="0">
                <a:solidFill>
                  <a:schemeClr val="bg1"/>
                </a:solidFill>
              </a:rPr>
              <a:t>の仕組み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0CD61C-79AE-9576-1F6C-8CE525922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35" y="1480042"/>
            <a:ext cx="7572974" cy="311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64E829-9684-B60C-E218-CFBEA01AE65E}"/>
              </a:ext>
            </a:extLst>
          </p:cNvPr>
          <p:cNvSpPr txBox="1"/>
          <p:nvPr/>
        </p:nvSpPr>
        <p:spPr>
          <a:xfrm>
            <a:off x="2849203" y="4916293"/>
            <a:ext cx="6755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距離 </a:t>
            </a:r>
            <a:r>
              <a:rPr lang="en-US" altLang="ja-JP" sz="2400" b="1" dirty="0"/>
              <a:t>= </a:t>
            </a:r>
            <a:r>
              <a:rPr lang="ja-JP" altLang="en-US" sz="2400" b="1" dirty="0"/>
              <a:t>（電波の往復時間 </a:t>
            </a:r>
            <a:r>
              <a:rPr lang="en-US" altLang="ja-JP" sz="2400" b="1" dirty="0"/>
              <a:t>× </a:t>
            </a:r>
            <a:r>
              <a:rPr lang="ja-JP" altLang="en-US" sz="2400" b="1" dirty="0"/>
              <a:t>電波の速度）</a:t>
            </a:r>
            <a:r>
              <a:rPr lang="en-US" altLang="ja-JP" sz="2400" b="1" dirty="0"/>
              <a:t>÷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58A602-6DAB-DAFC-105B-4E1A8D5B02F8}"/>
              </a:ext>
            </a:extLst>
          </p:cNvPr>
          <p:cNvSpPr txBox="1"/>
          <p:nvPr/>
        </p:nvSpPr>
        <p:spPr>
          <a:xfrm>
            <a:off x="8113713" y="1480042"/>
            <a:ext cx="37825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基本的な仕組み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dirty="0"/>
              <a:t>電波の送信</a:t>
            </a:r>
            <a:endParaRPr lang="en-US" altLang="ja-JP" dirty="0"/>
          </a:p>
          <a:p>
            <a:pPr lvl="1"/>
            <a:r>
              <a:rPr lang="ja-JP" altLang="en-US" sz="1400" dirty="0">
                <a:latin typeface="+mj-ea"/>
                <a:ea typeface="+mj-ea"/>
              </a:rPr>
              <a:t>レーダー装置はアンテナから高周波の電波を発射します。</a:t>
            </a:r>
            <a:endParaRPr lang="ja-JP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dirty="0"/>
              <a:t>物体に反射</a:t>
            </a:r>
            <a:endParaRPr lang="en-US" altLang="ja-JP" dirty="0"/>
          </a:p>
          <a:p>
            <a:pPr lvl="1"/>
            <a:r>
              <a:rPr lang="ja-JP" altLang="en-US" sz="1400" dirty="0">
                <a:latin typeface="+mj-ea"/>
                <a:ea typeface="+mj-ea"/>
              </a:rPr>
              <a:t>電波が物体に当たると、反射されて戻ってきます。</a:t>
            </a:r>
            <a:endParaRPr lang="ja-JP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dirty="0"/>
              <a:t>反射波の受信</a:t>
            </a:r>
            <a:endParaRPr lang="en-US" altLang="ja-JP" dirty="0"/>
          </a:p>
          <a:p>
            <a:pPr lvl="1"/>
            <a:r>
              <a:rPr lang="ja-JP" altLang="en-US" sz="1400" dirty="0">
                <a:latin typeface="+mj-ea"/>
                <a:ea typeface="+mj-ea"/>
              </a:rPr>
              <a:t>レーダー装置は反射された電波を受信し、その信号を解析します。</a:t>
            </a:r>
            <a:endParaRPr lang="ja-JP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dirty="0"/>
              <a:t>距離の測定</a:t>
            </a:r>
            <a:endParaRPr lang="en-US" altLang="ja-JP" dirty="0"/>
          </a:p>
          <a:p>
            <a:pPr lvl="1"/>
            <a:r>
              <a:rPr lang="ja-JP" altLang="en-US" sz="1400" dirty="0">
                <a:latin typeface="+mj-ea"/>
                <a:ea typeface="+mj-ea"/>
              </a:rPr>
              <a:t>電波が往復するのにかかった時間から、物体までの距離を計算します。</a:t>
            </a:r>
          </a:p>
          <a:p>
            <a:pPr lvl="1"/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42854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0728-6ED1-2E75-C705-992773FC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5E3ED-62CE-584A-1037-F2947B19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01BDB-205E-9C12-1054-978C3110F8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 dirty="0"/>
              <a:t>© 2025 CASTRICO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64E562-ACC7-94DF-81E7-898898FEA1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C5548E27-CC60-7090-C44E-3372606F8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88525" l="129" r="95747">
                        <a14:foregroundMark x1="16495" y1="69672" x2="16495" y2="69672"/>
                        <a14:foregroundMark x1="29897" y1="18033" x2="29897" y2="18033"/>
                        <a14:foregroundMark x1="3866" y1="41803" x2="3866" y2="41803"/>
                        <a14:foregroundMark x1="44201" y1="12295" x2="6057" y2="59016"/>
                        <a14:foregroundMark x1="6057" y1="59016" x2="5670" y2="59836"/>
                        <a14:foregroundMark x1="50902" y1="3279" x2="50902" y2="3279"/>
                        <a14:foregroundMark x1="66108" y1="4098" x2="66108" y2="4098"/>
                        <a14:foregroundMark x1="66881" y1="1639" x2="69459" y2="1639"/>
                        <a14:foregroundMark x1="95876" y1="1639" x2="93814" y2="1639"/>
                        <a14:foregroundMark x1="129" y1="8197" x2="387" y2="20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152" y="-40224"/>
            <a:ext cx="12600432" cy="884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333099-9AF2-D849-1300-B8432BEA5634}"/>
              </a:ext>
            </a:extLst>
          </p:cNvPr>
          <p:cNvSpPr txBox="1"/>
          <p:nvPr/>
        </p:nvSpPr>
        <p:spPr>
          <a:xfrm>
            <a:off x="919623" y="3894250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超音波センサー</a:t>
            </a:r>
            <a:r>
              <a:rPr kumimoji="1" lang="ja-JP" altLang="en-US" sz="1400" dirty="0"/>
              <a:t>による距離測定します。</a:t>
            </a:r>
          </a:p>
        </p:txBody>
      </p:sp>
      <p:pic>
        <p:nvPicPr>
          <p:cNvPr id="10" name="Picture 2" descr="Kiwi 1P5 | FPGAマガジン公式">
            <a:extLst>
              <a:ext uri="{FF2B5EF4-FFF2-40B4-BE49-F238E27FC236}">
                <a16:creationId xmlns:a16="http://schemas.microsoft.com/office/drawing/2014/main" id="{59FF49AC-2D17-AD5E-3621-A9C889F8E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6" b="93750" l="6250" r="94629">
                        <a14:foregroundMark x1="91211" y1="29297" x2="91211" y2="29297"/>
                        <a14:foregroundMark x1="91211" y1="29297" x2="91211" y2="29297"/>
                        <a14:foregroundMark x1="94629" y1="29036" x2="94629" y2="29036"/>
                        <a14:foregroundMark x1="11328" y1="61849" x2="11328" y2="61849"/>
                        <a14:foregroundMark x1="27246" y1="91536" x2="27246" y2="91536"/>
                        <a14:foregroundMark x1="29395" y1="93880" x2="29395" y2="93880"/>
                        <a14:foregroundMark x1="6250" y1="61719" x2="6250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656" y="2712492"/>
            <a:ext cx="1910687" cy="14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سرو موتور SG90 - ای سی تک">
            <a:extLst>
              <a:ext uri="{FF2B5EF4-FFF2-40B4-BE49-F238E27FC236}">
                <a16:creationId xmlns:a16="http://schemas.microsoft.com/office/drawing/2014/main" id="{DE5268AA-ED11-964F-DB1B-30EEF601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000" y="382996"/>
            <a:ext cx="2604098" cy="10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Arduino - Piezo Buzzer | Arduino Tutorial">
            <a:extLst>
              <a:ext uri="{FF2B5EF4-FFF2-40B4-BE49-F238E27FC236}">
                <a16:creationId xmlns:a16="http://schemas.microsoft.com/office/drawing/2014/main" id="{9006C42E-29FE-E74D-B000-6123BCCFE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02" y="2558017"/>
            <a:ext cx="2254096" cy="118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08ADF1F6-6778-DF17-D561-59337D7FD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120" y="4897665"/>
            <a:ext cx="2817858" cy="10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bstract – Nikita Polyakov – Research of control algorithms for mobile  robot electric drives">
            <a:extLst>
              <a:ext uri="{FF2B5EF4-FFF2-40B4-BE49-F238E27FC236}">
                <a16:creationId xmlns:a16="http://schemas.microsoft.com/office/drawing/2014/main" id="{6A7076FB-0054-8A6D-ED96-3CE166DC0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23" y="2403544"/>
            <a:ext cx="3360321" cy="149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9604A7-6F3C-66DB-4096-007C99149C5F}"/>
              </a:ext>
            </a:extLst>
          </p:cNvPr>
          <p:cNvSpPr txBox="1"/>
          <p:nvPr/>
        </p:nvSpPr>
        <p:spPr>
          <a:xfrm>
            <a:off x="8062190" y="1434555"/>
            <a:ext cx="30957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サーボ</a:t>
            </a:r>
            <a:r>
              <a:rPr kumimoji="1" lang="ja-JP" altLang="en-US" sz="1400" dirty="0"/>
              <a:t>は</a:t>
            </a:r>
            <a:r>
              <a:rPr kumimoji="1" lang="en-US" altLang="ja-JP" sz="1400" dirty="0"/>
              <a:t>0</a:t>
            </a:r>
            <a:r>
              <a:rPr kumimoji="1" lang="ja-JP" altLang="en-US" sz="1400" dirty="0"/>
              <a:t>度から</a:t>
            </a:r>
            <a:r>
              <a:rPr kumimoji="1" lang="en-US" altLang="ja-JP" sz="1400" dirty="0"/>
              <a:t>180</a:t>
            </a:r>
            <a:r>
              <a:rPr kumimoji="1" lang="ja-JP" altLang="en-US" sz="1400" dirty="0"/>
              <a:t>度まで回転し、</a:t>
            </a:r>
            <a:endParaRPr kumimoji="1" lang="en-US" altLang="ja-JP" sz="1400" dirty="0"/>
          </a:p>
          <a:p>
            <a:r>
              <a:rPr kumimoji="1" lang="en-US" altLang="ja-JP" sz="1400" dirty="0"/>
              <a:t>0</a:t>
            </a:r>
            <a:r>
              <a:rPr kumimoji="1" lang="ja-JP" altLang="en-US" sz="1400" dirty="0"/>
              <a:t>度に戻る動作を繰り返します。</a:t>
            </a:r>
          </a:p>
          <a:p>
            <a:endParaRPr kumimoji="1" lang="ja-JP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746EB-5DDF-517D-3D72-C2C7A1518E73}"/>
              </a:ext>
            </a:extLst>
          </p:cNvPr>
          <p:cNvSpPr txBox="1"/>
          <p:nvPr/>
        </p:nvSpPr>
        <p:spPr>
          <a:xfrm>
            <a:off x="7913388" y="3745398"/>
            <a:ext cx="368617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ブザー</a:t>
            </a:r>
            <a:r>
              <a:rPr lang="ja-JP" altLang="en-US" sz="1400" dirty="0"/>
              <a:t>は物体との距離に応じて音を発し、</a:t>
            </a:r>
            <a:endParaRPr lang="en-US" altLang="ja-JP" sz="1400" dirty="0"/>
          </a:p>
          <a:p>
            <a:r>
              <a:rPr lang="ja-JP" altLang="en-US" sz="1400" dirty="0"/>
              <a:t>物体が近づくほど周波数が高くなります。</a:t>
            </a:r>
          </a:p>
          <a:p>
            <a:endParaRPr lang="ja-JP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B8A8E-32CC-EE3E-0F9C-0C4845D2C48A}"/>
              </a:ext>
            </a:extLst>
          </p:cNvPr>
          <p:cNvSpPr txBox="1"/>
          <p:nvPr/>
        </p:nvSpPr>
        <p:spPr>
          <a:xfrm>
            <a:off x="8043186" y="5993496"/>
            <a:ext cx="3133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７セグ</a:t>
            </a:r>
            <a:r>
              <a:rPr lang="ja-JP" altLang="en-US" sz="1400" dirty="0"/>
              <a:t>は物体との距離を表示します。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EED654-0657-A5E8-B448-75039CE6195D}"/>
              </a:ext>
            </a:extLst>
          </p:cNvPr>
          <p:cNvSpPr txBox="1"/>
          <p:nvPr/>
        </p:nvSpPr>
        <p:spPr>
          <a:xfrm>
            <a:off x="4490698" y="4202027"/>
            <a:ext cx="3210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/>
              <a:t>FPGA</a:t>
            </a:r>
            <a:r>
              <a:rPr lang="ja-JP" altLang="en-US" sz="1400" b="1" dirty="0"/>
              <a:t>ボード</a:t>
            </a:r>
            <a:r>
              <a:rPr lang="ja-JP" altLang="en-US" sz="1400" dirty="0"/>
              <a:t>がこの回路内のすべての</a:t>
            </a:r>
            <a:endParaRPr lang="en-US" altLang="ja-JP" sz="1400" dirty="0"/>
          </a:p>
          <a:p>
            <a:r>
              <a:rPr lang="ja-JP" altLang="en-US" sz="1400" dirty="0"/>
              <a:t>部品を制御しています。</a:t>
            </a:r>
            <a:endParaRPr lang="en-US" altLang="ja-JP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615B59-68D2-F3EB-945D-497347B84B7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307944" y="3148896"/>
            <a:ext cx="1607081" cy="1"/>
          </a:xfrm>
          <a:prstGeom prst="straightConnector1">
            <a:avLst/>
          </a:prstGeom>
          <a:ln w="19050">
            <a:solidFill>
              <a:srgbClr val="00287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28B23E-7F54-89FA-F0C5-E4DF8970948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941537" y="908776"/>
            <a:ext cx="1191463" cy="1973658"/>
          </a:xfrm>
          <a:prstGeom prst="straightConnector1">
            <a:avLst/>
          </a:prstGeom>
          <a:ln w="19050">
            <a:solidFill>
              <a:srgbClr val="00287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64023-7E61-2E27-7F98-593B24BBBB6F}"/>
              </a:ext>
            </a:extLst>
          </p:cNvPr>
          <p:cNvCxnSpPr>
            <a:cxnSpLocks/>
          </p:cNvCxnSpPr>
          <p:nvPr/>
        </p:nvCxnSpPr>
        <p:spPr>
          <a:xfrm>
            <a:off x="7051343" y="3186996"/>
            <a:ext cx="1431659" cy="0"/>
          </a:xfrm>
          <a:prstGeom prst="straightConnector1">
            <a:avLst/>
          </a:prstGeom>
          <a:ln w="19050">
            <a:solidFill>
              <a:srgbClr val="00287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E06EC0-815F-C9D2-E62B-1594851791F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051343" y="3429000"/>
            <a:ext cx="1327119" cy="1384349"/>
          </a:xfrm>
          <a:prstGeom prst="straightConnector1">
            <a:avLst/>
          </a:prstGeom>
          <a:ln w="19050">
            <a:solidFill>
              <a:srgbClr val="00287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0FCA69C-A680-F7FB-9C13-3D8984475E71}"/>
              </a:ext>
            </a:extLst>
          </p:cNvPr>
          <p:cNvSpPr txBox="1"/>
          <p:nvPr/>
        </p:nvSpPr>
        <p:spPr>
          <a:xfrm>
            <a:off x="336647" y="8001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</a:rPr>
              <a:t>部品の概要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4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white rectangular objects&#10;&#10;AI-generated content may be incorrect.">
            <a:extLst>
              <a:ext uri="{FF2B5EF4-FFF2-40B4-BE49-F238E27FC236}">
                <a16:creationId xmlns:a16="http://schemas.microsoft.com/office/drawing/2014/main" id="{22E1A1B4-7C9F-B2F1-386A-9B95C5EDBA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4" y="844000"/>
            <a:ext cx="10315575" cy="50454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A5213-8A5C-161C-CCCE-1D68EE510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35D87-6B45-7823-3C64-7664F55342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/>
              <a:t>© 2023 TRIPLEONE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76449D-FDB5-7785-358A-635D38B414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7" name="図 30">
            <a:extLst>
              <a:ext uri="{FF2B5EF4-FFF2-40B4-BE49-F238E27FC236}">
                <a16:creationId xmlns:a16="http://schemas.microsoft.com/office/drawing/2014/main" id="{4C317333-D6E8-1412-5444-4DE824F9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" b="88525" l="129" r="95747">
                        <a14:foregroundMark x1="16495" y1="69672" x2="16495" y2="69672"/>
                        <a14:foregroundMark x1="29897" y1="18033" x2="29897" y2="18033"/>
                        <a14:foregroundMark x1="3866" y1="41803" x2="3866" y2="41803"/>
                        <a14:foregroundMark x1="44201" y1="12295" x2="6057" y2="59016"/>
                        <a14:foregroundMark x1="6057" y1="59016" x2="5670" y2="59836"/>
                        <a14:foregroundMark x1="50902" y1="3279" x2="50902" y2="3279"/>
                        <a14:foregroundMark x1="66108" y1="4098" x2="66108" y2="4098"/>
                        <a14:foregroundMark x1="66881" y1="1639" x2="69459" y2="1639"/>
                        <a14:foregroundMark x1="95876" y1="1639" x2="93814" y2="1639"/>
                        <a14:foregroundMark x1="129" y1="8197" x2="387" y2="20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152" y="-40224"/>
            <a:ext cx="12600432" cy="884224"/>
          </a:xfrm>
          <a:prstGeom prst="rect">
            <a:avLst/>
          </a:prstGeom>
        </p:spPr>
      </p:pic>
      <p:pic>
        <p:nvPicPr>
          <p:cNvPr id="5128" name="Picture 8" descr="超音波距離センサー HC-SR04">
            <a:extLst>
              <a:ext uri="{FF2B5EF4-FFF2-40B4-BE49-F238E27FC236}">
                <a16:creationId xmlns:a16="http://schemas.microsoft.com/office/drawing/2014/main" id="{F655081C-3CA4-2489-47D4-A17078EA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81" y1="39583" x2="39688" y2="50000"/>
                        <a14:foregroundMark x1="52031" y1="53542" x2="70781" y2="67708"/>
                        <a14:foregroundMark x1="55625" y1="48125" x2="51094" y2="65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75" y="1590675"/>
            <a:ext cx="1168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Wi-Fi outline">
            <a:extLst>
              <a:ext uri="{FF2B5EF4-FFF2-40B4-BE49-F238E27FC236}">
                <a16:creationId xmlns:a16="http://schemas.microsoft.com/office/drawing/2014/main" id="{37D6FF82-E3D2-7B7F-8FAA-61609F0AA2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667596" y="1552575"/>
            <a:ext cx="914400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852A0B8-5D8F-E5B4-1EB4-C3F2042CAB1D}"/>
              </a:ext>
            </a:extLst>
          </p:cNvPr>
          <p:cNvGrpSpPr/>
          <p:nvPr/>
        </p:nvGrpSpPr>
        <p:grpSpPr>
          <a:xfrm>
            <a:off x="2908140" y="2407295"/>
            <a:ext cx="2764137" cy="1047751"/>
            <a:chOff x="2956635" y="2466975"/>
            <a:chExt cx="2764137" cy="1047751"/>
          </a:xfrm>
        </p:grpSpPr>
        <p:pic>
          <p:nvPicPr>
            <p:cNvPr id="14" name="Picture 8" descr="超音波距離センサー HC-SR04">
              <a:extLst>
                <a:ext uri="{FF2B5EF4-FFF2-40B4-BE49-F238E27FC236}">
                  <a16:creationId xmlns:a16="http://schemas.microsoft.com/office/drawing/2014/main" id="{3C987DA1-6050-D13D-6510-FD0EAA7FD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5781" y1="39583" x2="39688" y2="50000"/>
                          <a14:foregroundMark x1="52031" y1="53542" x2="70781" y2="67708"/>
                          <a14:foregroundMark x1="55625" y1="48125" x2="51094" y2="65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596" y="2466975"/>
              <a:ext cx="11684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 descr="Stopwatch with solid fill">
              <a:extLst>
                <a:ext uri="{FF2B5EF4-FFF2-40B4-BE49-F238E27FC236}">
                  <a16:creationId xmlns:a16="http://schemas.microsoft.com/office/drawing/2014/main" id="{EC487A72-E212-ED6F-3A96-4B62D0A95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20722" y="3114676"/>
              <a:ext cx="400050" cy="400050"/>
            </a:xfrm>
            <a:prstGeom prst="rect">
              <a:avLst/>
            </a:prstGeom>
          </p:spPr>
        </p:pic>
        <p:pic>
          <p:nvPicPr>
            <p:cNvPr id="18" name="Graphic 17" descr="Box with solid fill">
              <a:extLst>
                <a:ext uri="{FF2B5EF4-FFF2-40B4-BE49-F238E27FC236}">
                  <a16:creationId xmlns:a16="http://schemas.microsoft.com/office/drawing/2014/main" id="{B124CF06-A0CE-81FA-2B3C-1465C757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6635" y="2580640"/>
              <a:ext cx="782320" cy="782320"/>
            </a:xfrm>
            <a:prstGeom prst="rect">
              <a:avLst/>
            </a:prstGeom>
          </p:spPr>
        </p:pic>
        <p:pic>
          <p:nvPicPr>
            <p:cNvPr id="19" name="Graphic 18" descr="Wi-Fi outline">
              <a:extLst>
                <a:ext uri="{FF2B5EF4-FFF2-40B4-BE49-F238E27FC236}">
                  <a16:creationId xmlns:a16="http://schemas.microsoft.com/office/drawing/2014/main" id="{1EB819CC-35F6-4FB4-11E5-B3C41293B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469764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8E4F02-626C-DBB9-A8A7-F8F57D66A6BE}"/>
              </a:ext>
            </a:extLst>
          </p:cNvPr>
          <p:cNvGrpSpPr/>
          <p:nvPr/>
        </p:nvGrpSpPr>
        <p:grpSpPr>
          <a:xfrm>
            <a:off x="2246153" y="3353360"/>
            <a:ext cx="2764137" cy="1047751"/>
            <a:chOff x="2956635" y="2466975"/>
            <a:chExt cx="2764137" cy="1047751"/>
          </a:xfrm>
        </p:grpSpPr>
        <p:pic>
          <p:nvPicPr>
            <p:cNvPr id="22" name="Picture 8" descr="超音波距離センサー HC-SR04">
              <a:extLst>
                <a:ext uri="{FF2B5EF4-FFF2-40B4-BE49-F238E27FC236}">
                  <a16:creationId xmlns:a16="http://schemas.microsoft.com/office/drawing/2014/main" id="{657DB889-E6DC-BC41-4B63-9CEAA4792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5781" y1="39583" x2="39688" y2="50000"/>
                          <a14:foregroundMark x1="52031" y1="53542" x2="70781" y2="67708"/>
                          <a14:foregroundMark x1="55625" y1="48125" x2="51094" y2="65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596" y="2466975"/>
              <a:ext cx="11684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Graphic 22" descr="Stopwatch with solid fill">
              <a:extLst>
                <a:ext uri="{FF2B5EF4-FFF2-40B4-BE49-F238E27FC236}">
                  <a16:creationId xmlns:a16="http://schemas.microsoft.com/office/drawing/2014/main" id="{AD5DF39F-0C57-FC10-38BE-D0824ED0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20722" y="3114676"/>
              <a:ext cx="400050" cy="400050"/>
            </a:xfrm>
            <a:prstGeom prst="rect">
              <a:avLst/>
            </a:prstGeom>
          </p:spPr>
        </p:pic>
        <p:pic>
          <p:nvPicPr>
            <p:cNvPr id="24" name="Graphic 23" descr="Box with solid fill">
              <a:extLst>
                <a:ext uri="{FF2B5EF4-FFF2-40B4-BE49-F238E27FC236}">
                  <a16:creationId xmlns:a16="http://schemas.microsoft.com/office/drawing/2014/main" id="{60B8725C-10F9-745E-BC4D-090136F69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6635" y="2580640"/>
              <a:ext cx="782320" cy="782320"/>
            </a:xfrm>
            <a:prstGeom prst="rect">
              <a:avLst/>
            </a:prstGeom>
          </p:spPr>
        </p:pic>
        <p:pic>
          <p:nvPicPr>
            <p:cNvPr id="25" name="Graphic 24" descr="Wi-Fi outline">
              <a:extLst>
                <a:ext uri="{FF2B5EF4-FFF2-40B4-BE49-F238E27FC236}">
                  <a16:creationId xmlns:a16="http://schemas.microsoft.com/office/drawing/2014/main" id="{C8AD7F36-77DB-39D1-D215-B168592D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4429401" y="2466975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D816419-E4FE-6A81-CBED-3213E3F43B37}"/>
              </a:ext>
            </a:extLst>
          </p:cNvPr>
          <p:cNvSpPr txBox="1"/>
          <p:nvPr/>
        </p:nvSpPr>
        <p:spPr>
          <a:xfrm>
            <a:off x="3195896" y="392589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/>
              <a:t>時間</a:t>
            </a:r>
            <a:endParaRPr kumimoji="1" lang="ja-JP" altLang="en-US" sz="11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177AA0-DB8F-9311-F1BC-562F18806E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028473" y="3789620"/>
            <a:ext cx="801641" cy="18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110B0-D222-DA9A-AD12-AFAD0EDC4B52}"/>
              </a:ext>
            </a:extLst>
          </p:cNvPr>
          <p:cNvCxnSpPr>
            <a:cxnSpLocks/>
          </p:cNvCxnSpPr>
          <p:nvPr/>
        </p:nvCxnSpPr>
        <p:spPr>
          <a:xfrm flipH="1">
            <a:off x="3028473" y="3907095"/>
            <a:ext cx="7820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BA0D3D-A7F4-0F92-1FAA-CC8227133BB9}"/>
              </a:ext>
            </a:extLst>
          </p:cNvPr>
          <p:cNvGrpSpPr/>
          <p:nvPr/>
        </p:nvGrpSpPr>
        <p:grpSpPr>
          <a:xfrm>
            <a:off x="6718683" y="4267760"/>
            <a:ext cx="2752361" cy="895985"/>
            <a:chOff x="2956635" y="2466975"/>
            <a:chExt cx="2752361" cy="895985"/>
          </a:xfrm>
        </p:grpSpPr>
        <p:pic>
          <p:nvPicPr>
            <p:cNvPr id="37" name="Picture 8" descr="超音波距離センサー HC-SR04">
              <a:extLst>
                <a:ext uri="{FF2B5EF4-FFF2-40B4-BE49-F238E27FC236}">
                  <a16:creationId xmlns:a16="http://schemas.microsoft.com/office/drawing/2014/main" id="{4E7AC8A8-B8A6-98DA-AD76-4E5C5D706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5781" y1="39583" x2="39688" y2="50000"/>
                          <a14:foregroundMark x1="52031" y1="53542" x2="70781" y2="67708"/>
                          <a14:foregroundMark x1="55625" y1="48125" x2="51094" y2="65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596" y="2466975"/>
              <a:ext cx="11684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Graphic 38" descr="Box with solid fill">
              <a:extLst>
                <a:ext uri="{FF2B5EF4-FFF2-40B4-BE49-F238E27FC236}">
                  <a16:creationId xmlns:a16="http://schemas.microsoft.com/office/drawing/2014/main" id="{FCAB82F5-12DD-1079-77A4-7012C6F6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6635" y="2580640"/>
              <a:ext cx="782320" cy="782320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584291B-94A0-6D1A-6FC9-4E42DD7802D9}"/>
              </a:ext>
            </a:extLst>
          </p:cNvPr>
          <p:cNvCxnSpPr/>
          <p:nvPr/>
        </p:nvCxnSpPr>
        <p:spPr>
          <a:xfrm>
            <a:off x="7501003" y="4772585"/>
            <a:ext cx="990535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6703126-8F3E-10FF-575F-3C1D9683A3F6}"/>
              </a:ext>
            </a:extLst>
          </p:cNvPr>
          <p:cNvSpPr txBox="1"/>
          <p:nvPr/>
        </p:nvSpPr>
        <p:spPr>
          <a:xfrm>
            <a:off x="7762873" y="478465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/>
              <a:t>距離</a:t>
            </a:r>
            <a:endParaRPr kumimoji="1" lang="ja-JP" altLang="en-US" sz="1100" b="1" dirty="0"/>
          </a:p>
        </p:txBody>
      </p:sp>
      <p:pic>
        <p:nvPicPr>
          <p:cNvPr id="5130" name="Picture 10" descr="Buy 5V Piezo Buzzer B 10N (Pack of 5) Online At Best Price in India -  Robomart">
            <a:extLst>
              <a:ext uri="{FF2B5EF4-FFF2-40B4-BE49-F238E27FC236}">
                <a16:creationId xmlns:a16="http://schemas.microsoft.com/office/drawing/2014/main" id="{259C4D82-C4D3-CB3B-F138-09E2111B6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7" y="4915461"/>
            <a:ext cx="1018023" cy="101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Wi-Fi outline">
            <a:extLst>
              <a:ext uri="{FF2B5EF4-FFF2-40B4-BE49-F238E27FC236}">
                <a16:creationId xmlns:a16="http://schemas.microsoft.com/office/drawing/2014/main" id="{A4F5163D-1CEC-FEE5-1D1F-A50170838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115" y="4458261"/>
            <a:ext cx="914400" cy="914400"/>
          </a:xfrm>
          <a:prstGeom prst="rect">
            <a:avLst/>
          </a:prstGeom>
        </p:spPr>
      </p:pic>
      <p:pic>
        <p:nvPicPr>
          <p:cNvPr id="5132" name="Picture 12" descr="Learn How 4 Digit 7 Segment Displays Work">
            <a:extLst>
              <a:ext uri="{FF2B5EF4-FFF2-40B4-BE49-F238E27FC236}">
                <a16:creationId xmlns:a16="http://schemas.microsoft.com/office/drawing/2014/main" id="{1C61256D-A6D0-B17D-AB3E-A968BBCB0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4" t="10403" r="11580" b="12307"/>
          <a:stretch/>
        </p:blipFill>
        <p:spPr bwMode="auto">
          <a:xfrm>
            <a:off x="5904860" y="5222591"/>
            <a:ext cx="1689536" cy="98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Servos Explained - SparkFun Electronics">
            <a:extLst>
              <a:ext uri="{FF2B5EF4-FFF2-40B4-BE49-F238E27FC236}">
                <a16:creationId xmlns:a16="http://schemas.microsoft.com/office/drawing/2014/main" id="{EAB38C5D-7556-35FB-101C-75E11DAE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99204" y="2156210"/>
            <a:ext cx="1865006" cy="151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DFC37BA-D63C-E818-B4C4-1FEB65483014}"/>
              </a:ext>
            </a:extLst>
          </p:cNvPr>
          <p:cNvSpPr txBox="1"/>
          <p:nvPr/>
        </p:nvSpPr>
        <p:spPr>
          <a:xfrm>
            <a:off x="155777" y="9057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</a:rPr>
              <a:t>プロジェクトの操作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4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D3348-9E3F-FBD0-C796-7BAE433FE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F4997-27D4-F25B-8818-00F000B6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7F7C-3F47-4AE5-A798-7159F6C5F17A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10C75-72BD-F9DF-38E9-27CD338230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altLang="ja-JP"/>
              <a:t>© 2023 TRIPLEONE CO., LTD. ALL RIGHT RESERVED.</a:t>
            </a:r>
            <a:endParaRPr lang="ja-JP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B6529A-A158-F199-0E3A-3151BC427E4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C0CE274-B9D8-4DDC-A973-60AAD8C580A9}" type="datetime1">
              <a:rPr kumimoji="1" lang="ja-JP" altLang="en-US" smtClean="0"/>
              <a:t>2025/8/14</a:t>
            </a:fld>
            <a:endParaRPr kumimoji="1" lang="ja-JP" altLang="en-US" dirty="0"/>
          </a:p>
        </p:txBody>
      </p:sp>
      <p:pic>
        <p:nvPicPr>
          <p:cNvPr id="7" name="図 30">
            <a:extLst>
              <a:ext uri="{FF2B5EF4-FFF2-40B4-BE49-F238E27FC236}">
                <a16:creationId xmlns:a16="http://schemas.microsoft.com/office/drawing/2014/main" id="{3CA28361-0190-6016-1FC3-FFA503336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0" b="88525" l="129" r="95747">
                        <a14:foregroundMark x1="16495" y1="69672" x2="16495" y2="69672"/>
                        <a14:foregroundMark x1="29897" y1="18033" x2="29897" y2="18033"/>
                        <a14:foregroundMark x1="3866" y1="41803" x2="3866" y2="41803"/>
                        <a14:foregroundMark x1="44201" y1="12295" x2="6057" y2="59016"/>
                        <a14:foregroundMark x1="6057" y1="59016" x2="5670" y2="59836"/>
                        <a14:foregroundMark x1="50902" y1="3279" x2="50902" y2="3279"/>
                        <a14:foregroundMark x1="66108" y1="4098" x2="66108" y2="4098"/>
                        <a14:foregroundMark x1="66881" y1="1639" x2="69459" y2="1639"/>
                        <a14:foregroundMark x1="95876" y1="1639" x2="93814" y2="1639"/>
                        <a14:foregroundMark x1="129" y1="8197" x2="387" y2="20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3152" y="-40224"/>
            <a:ext cx="12600432" cy="8842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C2E5B6D-88FA-AB8F-7E94-231B7AF5F830}"/>
              </a:ext>
            </a:extLst>
          </p:cNvPr>
          <p:cNvSpPr txBox="1"/>
          <p:nvPr/>
        </p:nvSpPr>
        <p:spPr>
          <a:xfrm>
            <a:off x="155777" y="9057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</a:rPr>
              <a:t>プロジェクトの操作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pic>
        <p:nvPicPr>
          <p:cNvPr id="2" name="MicrosoftTeams-video">
            <a:hlinkClick r:id="" action="ppaction://media"/>
            <a:extLst>
              <a:ext uri="{FF2B5EF4-FFF2-40B4-BE49-F238E27FC236}">
                <a16:creationId xmlns:a16="http://schemas.microsoft.com/office/drawing/2014/main" id="{A1FFEA75-E42F-00E3-D994-9A65861A0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9743" y="1113605"/>
            <a:ext cx="8232514" cy="46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54A77-6DD2-BB65-DE88-2E0C84CC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A527-B629-D023-27DD-8586468F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7" y="125606"/>
            <a:ext cx="6954226" cy="916063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dirty="0">
                <a:solidFill>
                  <a:schemeClr val="bg1"/>
                </a:solidFill>
                <a:latin typeface="+mn-ea"/>
                <a:ea typeface="+mn-ea"/>
              </a:rPr>
              <a:t>基礎</a:t>
            </a:r>
            <a:endParaRPr lang="ja-JP" altLang="en-US" sz="4800" dirty="0">
              <a:solidFill>
                <a:schemeClr val="bg1"/>
              </a:solidFill>
              <a:latin typeface="+mn-ea"/>
              <a:ea typeface="+mn-ea"/>
              <a:cs typeface="Cascadia Mono SemiLight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36A08-C2EF-F74B-BE3A-71EF8696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D3CC8-4F18-8F5A-373B-AFFB67B56A6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1BB83B-ABB9-74A3-179A-3637EF1B83A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24C3C0-3A1B-1A71-A3BA-10E499CA7C1A}"/>
              </a:ext>
            </a:extLst>
          </p:cNvPr>
          <p:cNvGrpSpPr/>
          <p:nvPr/>
        </p:nvGrpSpPr>
        <p:grpSpPr>
          <a:xfrm>
            <a:off x="627650" y="1890640"/>
            <a:ext cx="5333654" cy="3856022"/>
            <a:chOff x="762346" y="1911732"/>
            <a:chExt cx="5333654" cy="385602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09C6D36-C6D1-18C2-9833-AC056525E27D}"/>
                </a:ext>
              </a:extLst>
            </p:cNvPr>
            <p:cNvGrpSpPr/>
            <p:nvPr/>
          </p:nvGrpSpPr>
          <p:grpSpPr>
            <a:xfrm>
              <a:off x="1038501" y="2287461"/>
              <a:ext cx="1710763" cy="1620906"/>
              <a:chOff x="531041" y="1395431"/>
              <a:chExt cx="1103664" cy="111981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C034C6A-6E41-51FA-4A4D-418AB1EF2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833" y="1395431"/>
                <a:ext cx="900304" cy="900304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AD669E-6130-E896-327B-96C8479542EB}"/>
                  </a:ext>
                </a:extLst>
              </p:cNvPr>
              <p:cNvSpPr txBox="1"/>
              <p:nvPr/>
            </p:nvSpPr>
            <p:spPr>
              <a:xfrm>
                <a:off x="531041" y="2295735"/>
                <a:ext cx="1103664" cy="21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抵抗器</a:t>
                </a:r>
                <a:endParaRPr kumimoji="1" lang="en-US" altLang="ja-JP" b="1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245E35D-8951-95A6-0432-5E63D2577854}"/>
                </a:ext>
              </a:extLst>
            </p:cNvPr>
            <p:cNvGrpSpPr/>
            <p:nvPr/>
          </p:nvGrpSpPr>
          <p:grpSpPr>
            <a:xfrm>
              <a:off x="4369385" y="2396093"/>
              <a:ext cx="1301795" cy="1498498"/>
              <a:chOff x="490153" y="4174724"/>
              <a:chExt cx="1103664" cy="1355245"/>
            </a:xfrm>
          </p:grpSpPr>
          <p:pic>
            <p:nvPicPr>
              <p:cNvPr id="3" name="Picture 4" descr="What are Diodes and How Do I Use Them? – NightShade Electronics">
                <a:extLst>
                  <a:ext uri="{FF2B5EF4-FFF2-40B4-BE49-F238E27FC236}">
                    <a16:creationId xmlns:a16="http://schemas.microsoft.com/office/drawing/2014/main" id="{F488753E-587B-071F-5C34-0C166B54D1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90153" y="4174724"/>
                <a:ext cx="1103664" cy="1103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B32AF4-65A0-C3DA-C69E-AFD94F0B5BF5}"/>
                  </a:ext>
                </a:extLst>
              </p:cNvPr>
              <p:cNvSpPr txBox="1"/>
              <p:nvPr/>
            </p:nvSpPr>
            <p:spPr>
              <a:xfrm>
                <a:off x="584233" y="5278388"/>
                <a:ext cx="915503" cy="251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b="1" dirty="0"/>
                  <a:t>ダイオード</a:t>
                </a:r>
                <a:endParaRPr kumimoji="1" lang="en-US" altLang="ja-JP" sz="2000" b="1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53301DC-70BA-EC3C-8C10-69C8B7AEC5B0}"/>
                </a:ext>
              </a:extLst>
            </p:cNvPr>
            <p:cNvGrpSpPr/>
            <p:nvPr/>
          </p:nvGrpSpPr>
          <p:grpSpPr>
            <a:xfrm>
              <a:off x="2662969" y="2133773"/>
              <a:ext cx="1604711" cy="1760818"/>
              <a:chOff x="10114574" y="1561157"/>
              <a:chExt cx="1257925" cy="147813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1F514E6-5A74-60C1-4B3E-03548C484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14574" y="1561157"/>
                <a:ext cx="1257925" cy="125792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162623-DADE-7D95-89F1-BD8ED1F57AB2}"/>
                  </a:ext>
                </a:extLst>
              </p:cNvPr>
              <p:cNvSpPr txBox="1"/>
              <p:nvPr/>
            </p:nvSpPr>
            <p:spPr>
              <a:xfrm>
                <a:off x="10339272" y="2816247"/>
                <a:ext cx="808522" cy="223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b="1" dirty="0"/>
                  <a:t>コンデンサ</a:t>
                </a:r>
                <a:endParaRPr kumimoji="1" lang="en-US" altLang="ja-JP" sz="2000" b="1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1956B0-61A1-671A-9765-7326EDD47F16}"/>
                </a:ext>
              </a:extLst>
            </p:cNvPr>
            <p:cNvGrpSpPr/>
            <p:nvPr/>
          </p:nvGrpSpPr>
          <p:grpSpPr>
            <a:xfrm>
              <a:off x="3465320" y="3950763"/>
              <a:ext cx="1505206" cy="1498498"/>
              <a:chOff x="3631657" y="4186655"/>
              <a:chExt cx="1224629" cy="1435501"/>
            </a:xfrm>
          </p:grpSpPr>
          <p:pic>
            <p:nvPicPr>
              <p:cNvPr id="2054" name="Picture 6" descr="Diotec MPSA42BK NPN Transistor High Voltage | Rapid Electronics">
                <a:extLst>
                  <a:ext uri="{FF2B5EF4-FFF2-40B4-BE49-F238E27FC236}">
                    <a16:creationId xmlns:a16="http://schemas.microsoft.com/office/drawing/2014/main" id="{2DB9CEB1-81C1-73D1-7174-42E97D2977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2140" y="4186655"/>
                <a:ext cx="1103664" cy="1103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2ABC35-BC2F-E776-3C37-B85884876571}"/>
                  </a:ext>
                </a:extLst>
              </p:cNvPr>
              <p:cNvSpPr txBox="1"/>
              <p:nvPr/>
            </p:nvSpPr>
            <p:spPr>
              <a:xfrm>
                <a:off x="3631657" y="5345930"/>
                <a:ext cx="1224629" cy="276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b="1" dirty="0"/>
                  <a:t>トランジスタ</a:t>
                </a:r>
                <a:endParaRPr kumimoji="1" lang="en-US" altLang="ja-JP" sz="2000" b="1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16CA43-850B-C469-639C-28789C073FA6}"/>
                </a:ext>
              </a:extLst>
            </p:cNvPr>
            <p:cNvGrpSpPr/>
            <p:nvPr/>
          </p:nvGrpSpPr>
          <p:grpSpPr>
            <a:xfrm>
              <a:off x="1826151" y="4042934"/>
              <a:ext cx="1505206" cy="1498498"/>
              <a:chOff x="8479407" y="4183125"/>
              <a:chExt cx="1452189" cy="1548190"/>
            </a:xfrm>
          </p:grpSpPr>
          <p:pic>
            <p:nvPicPr>
              <p:cNvPr id="2052" name="Picture 4" descr="RS PRO | RS PRO 68 μH ±15% Power Inductor, 10A Idc, 0.042Ω Rdc | 104-8447 |  RS">
                <a:extLst>
                  <a:ext uri="{FF2B5EF4-FFF2-40B4-BE49-F238E27FC236}">
                    <a16:creationId xmlns:a16="http://schemas.microsoft.com/office/drawing/2014/main" id="{EF768781-9C7B-7296-D62E-E4E327B7F6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9407" y="4183125"/>
                <a:ext cx="1452189" cy="1103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B74925-D284-DD22-997D-85A24CCC5217}"/>
                  </a:ext>
                </a:extLst>
              </p:cNvPr>
              <p:cNvSpPr txBox="1"/>
              <p:nvPr/>
            </p:nvSpPr>
            <p:spPr>
              <a:xfrm>
                <a:off x="8674644" y="5361983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b="1" dirty="0"/>
                  <a:t>コイル</a:t>
                </a:r>
                <a:endParaRPr kumimoji="1" lang="en-US" altLang="ja-JP" sz="2000" b="1" dirty="0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0841465-1859-DDC3-9D23-FC9B931FCC1D}"/>
                </a:ext>
              </a:extLst>
            </p:cNvPr>
            <p:cNvSpPr/>
            <p:nvPr/>
          </p:nvSpPr>
          <p:spPr>
            <a:xfrm>
              <a:off x="762346" y="1911732"/>
              <a:ext cx="5333654" cy="3856022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5014C83-9E35-AC01-6FA1-1342A9955B5A}"/>
              </a:ext>
            </a:extLst>
          </p:cNvPr>
          <p:cNvSpPr/>
          <p:nvPr/>
        </p:nvSpPr>
        <p:spPr>
          <a:xfrm>
            <a:off x="6230696" y="1890640"/>
            <a:ext cx="5333654" cy="3856022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Summary of the common Boolean logic gates with symbols and truth tables. |  Download Scientific Diagram">
            <a:extLst>
              <a:ext uri="{FF2B5EF4-FFF2-40B4-BE49-F238E27FC236}">
                <a16:creationId xmlns:a16="http://schemas.microsoft.com/office/drawing/2014/main" id="{E7A5FA15-F22B-03F3-4AAC-85FF12F35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" t="28512"/>
          <a:stretch/>
        </p:blipFill>
        <p:spPr bwMode="auto">
          <a:xfrm>
            <a:off x="6466387" y="2207570"/>
            <a:ext cx="3702123" cy="322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Summary of the common Boolean logic gates with symbols and truth tables. |  Download Scientific Diagram">
            <a:extLst>
              <a:ext uri="{FF2B5EF4-FFF2-40B4-BE49-F238E27FC236}">
                <a16:creationId xmlns:a16="http://schemas.microsoft.com/office/drawing/2014/main" id="{5596E4F5-73B5-F0AE-D216-C2AC9CF4D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9" r="16221" b="71518"/>
          <a:stretch/>
        </p:blipFill>
        <p:spPr bwMode="auto">
          <a:xfrm>
            <a:off x="10246691" y="3121453"/>
            <a:ext cx="1202836" cy="128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C8C5C55-C85D-0197-579A-252B98B8BB6A}"/>
              </a:ext>
            </a:extLst>
          </p:cNvPr>
          <p:cNvSpPr/>
          <p:nvPr/>
        </p:nvSpPr>
        <p:spPr>
          <a:xfrm>
            <a:off x="998036" y="1609789"/>
            <a:ext cx="1710762" cy="518994"/>
          </a:xfrm>
          <a:prstGeom prst="round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ja-JP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ＭＳ Ｐゴシック" panose="020B0600070205080204" pitchFamily="50" charset="-128"/>
                <a:cs typeface="ＭＳ Ｐゴシック" panose="020B0600070205080204" pitchFamily="50" charset="-128"/>
              </a:rPr>
              <a:t>電子部品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BAF2C7-9248-533F-2ED8-CD6D0E242139}"/>
              </a:ext>
            </a:extLst>
          </p:cNvPr>
          <p:cNvSpPr/>
          <p:nvPr/>
        </p:nvSpPr>
        <p:spPr>
          <a:xfrm>
            <a:off x="6673481" y="1609789"/>
            <a:ext cx="1710762" cy="518994"/>
          </a:xfrm>
          <a:prstGeom prst="roundRect">
            <a:avLst/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ＭＳ Ｐゴシック" panose="020B0600070205080204" pitchFamily="50" charset="-128"/>
                <a:cs typeface="ＭＳ Ｐゴシック" panose="020B0600070205080204" pitchFamily="50" charset="-128"/>
              </a:rPr>
              <a:t>論理ゲート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3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18A901-00B2-BB7B-DB60-3DC8962D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0FB88-5CD7-8583-E0CD-D5B26BF2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7" y="125606"/>
            <a:ext cx="6954226" cy="916063"/>
          </a:xfrm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FPGA</a:t>
            </a: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の構成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827D7-A12F-1416-E489-37194EFF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C5002-96BC-668A-082B-47EFD355A5B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34CD81-11AA-AAC6-C5E1-9218A67C1D9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8A100-E15B-E15D-B30C-9570A6471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49" y="1222592"/>
            <a:ext cx="7242443" cy="47652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A0BAFC-57E6-F850-2551-4D3F69D27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000" y="1407529"/>
            <a:ext cx="4064474" cy="18730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386244-FAE8-FD4F-15F2-82861C49E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860" y="3305378"/>
            <a:ext cx="2371248" cy="307591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E1617A-FFFD-34A4-999A-1826993795CA}"/>
              </a:ext>
            </a:extLst>
          </p:cNvPr>
          <p:cNvCxnSpPr/>
          <p:nvPr/>
        </p:nvCxnSpPr>
        <p:spPr>
          <a:xfrm flipV="1">
            <a:off x="5270500" y="1473200"/>
            <a:ext cx="2830252" cy="5143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5650BA-3C77-506E-6F4B-D9BAA82F5722}"/>
              </a:ext>
            </a:extLst>
          </p:cNvPr>
          <p:cNvCxnSpPr>
            <a:cxnSpLocks/>
          </p:cNvCxnSpPr>
          <p:nvPr/>
        </p:nvCxnSpPr>
        <p:spPr>
          <a:xfrm>
            <a:off x="5270500" y="2317750"/>
            <a:ext cx="2830252" cy="9112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D63F23-BA08-D6A8-46DA-AC62947061D4}"/>
              </a:ext>
            </a:extLst>
          </p:cNvPr>
          <p:cNvCxnSpPr/>
          <p:nvPr/>
        </p:nvCxnSpPr>
        <p:spPr>
          <a:xfrm>
            <a:off x="8322320" y="2773362"/>
            <a:ext cx="647700" cy="79057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900718-DD20-EE4F-B0FD-EB31CCA74BC9}"/>
              </a:ext>
            </a:extLst>
          </p:cNvPr>
          <p:cNvCxnSpPr>
            <a:cxnSpLocks/>
          </p:cNvCxnSpPr>
          <p:nvPr/>
        </p:nvCxnSpPr>
        <p:spPr>
          <a:xfrm>
            <a:off x="9014784" y="2773361"/>
            <a:ext cx="1643691" cy="79057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4B85BF-1BBB-D344-1372-E84DB82A0505}"/>
              </a:ext>
            </a:extLst>
          </p:cNvPr>
          <p:cNvSpPr/>
          <p:nvPr/>
        </p:nvSpPr>
        <p:spPr>
          <a:xfrm>
            <a:off x="477924" y="870950"/>
            <a:ext cx="206473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FPGA</a:t>
            </a:r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の構成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114B29-F6A0-A6A1-42CA-B37DAE848F5A}"/>
              </a:ext>
            </a:extLst>
          </p:cNvPr>
          <p:cNvSpPr/>
          <p:nvPr/>
        </p:nvSpPr>
        <p:spPr>
          <a:xfrm>
            <a:off x="9430574" y="1136546"/>
            <a:ext cx="2064739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ロジックブロック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C8455D-7C95-47AA-83B2-07C8A90DD3FB}"/>
              </a:ext>
            </a:extLst>
          </p:cNvPr>
          <p:cNvSpPr/>
          <p:nvPr/>
        </p:nvSpPr>
        <p:spPr>
          <a:xfrm>
            <a:off x="9255790" y="6084299"/>
            <a:ext cx="2520371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ルックアップテーブル</a:t>
            </a:r>
          </a:p>
        </p:txBody>
      </p:sp>
    </p:spTree>
    <p:extLst>
      <p:ext uri="{BB962C8B-B14F-4D97-AF65-F5344CB8AC3E}">
        <p14:creationId xmlns:p14="http://schemas.microsoft.com/office/powerpoint/2010/main" val="348507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6241E3-701F-CAC0-3F4B-201EA191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459B-9530-8989-8CE6-4E568A11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7" y="125606"/>
            <a:ext cx="6954226" cy="916063"/>
          </a:xfrm>
        </p:spPr>
        <p:txBody>
          <a:bodyPr>
            <a:noAutofit/>
          </a:bodyPr>
          <a:lstStyle/>
          <a:p>
            <a:pPr algn="ctr"/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ハード：</a:t>
            </a:r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Kiwi 1P5</a:t>
            </a:r>
            <a:endParaRPr lang="ja-JP" altLang="en-US" sz="4800" dirty="0">
              <a:solidFill>
                <a:schemeClr val="bg1"/>
              </a:solidFill>
              <a:latin typeface="+mn-ea"/>
              <a:ea typeface="+mn-ea"/>
              <a:cs typeface="Cascadia Mono SemiLight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CA4C3-7307-6C63-DE42-D9809A37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16AA9-757C-AF50-83ED-A4A4BF171B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9B273-E9B3-C84E-E4AA-1AB762610A5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A797C07-7FE5-F007-5244-7F62CFA8C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30" y="1635671"/>
            <a:ext cx="4136571" cy="429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diagram of a computer&#10;&#10;AI-generated content may be incorrect.">
            <a:extLst>
              <a:ext uri="{FF2B5EF4-FFF2-40B4-BE49-F238E27FC236}">
                <a16:creationId xmlns:a16="http://schemas.microsoft.com/office/drawing/2014/main" id="{8A464218-A326-78A5-5B69-DCED73C66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2751"/>
            <a:ext cx="5009002" cy="2941149"/>
          </a:xfrm>
          <a:prstGeom prst="rect">
            <a:avLst/>
          </a:prstGeom>
        </p:spPr>
      </p:pic>
      <p:pic>
        <p:nvPicPr>
          <p:cNvPr id="5122" name="Picture 2" descr="Kiwi 1P5 | FPGAマガジン公式">
            <a:extLst>
              <a:ext uri="{FF2B5EF4-FFF2-40B4-BE49-F238E27FC236}">
                <a16:creationId xmlns:a16="http://schemas.microsoft.com/office/drawing/2014/main" id="{68B17305-A5BD-4AEC-8B49-20E9B214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6" b="91016" l="8594" r="95996">
                        <a14:foregroundMark x1="8789" y1="66016" x2="10840" y2="58724"/>
                        <a14:foregroundMark x1="10840" y1="58724" x2="15625" y2="57422"/>
                        <a14:foregroundMark x1="25000" y1="87500" x2="32324" y2="87240"/>
                        <a14:foregroundMark x1="29688" y1="92708" x2="24219" y2="91016"/>
                        <a14:foregroundMark x1="24219" y1="91016" x2="22363" y2="88672"/>
                        <a14:foregroundMark x1="90234" y1="17839" x2="93164" y2="33724"/>
                        <a14:foregroundMark x1="93164" y1="33724" x2="90820" y2="36719"/>
                        <a14:foregroundMark x1="95996" y1="31771" x2="95898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0" y="1433121"/>
            <a:ext cx="3644099" cy="273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E6E6F72-F218-D78D-704F-6ABF21DBB312}"/>
              </a:ext>
            </a:extLst>
          </p:cNvPr>
          <p:cNvSpPr/>
          <p:nvPr/>
        </p:nvSpPr>
        <p:spPr>
          <a:xfrm>
            <a:off x="3732388" y="2222741"/>
            <a:ext cx="206473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Kiwi 1P5 Board</a:t>
            </a:r>
            <a:endParaRPr lang="ja-JP" altLang="en-US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E6F1004-1FA8-3843-E5E2-758BE6B1E38F}"/>
              </a:ext>
            </a:extLst>
          </p:cNvPr>
          <p:cNvSpPr/>
          <p:nvPr/>
        </p:nvSpPr>
        <p:spPr>
          <a:xfrm>
            <a:off x="9341400" y="5790030"/>
            <a:ext cx="206473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学習ベースボート</a:t>
            </a:r>
          </a:p>
        </p:txBody>
      </p:sp>
    </p:spTree>
    <p:extLst>
      <p:ext uri="{BB962C8B-B14F-4D97-AF65-F5344CB8AC3E}">
        <p14:creationId xmlns:p14="http://schemas.microsoft.com/office/powerpoint/2010/main" val="349981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80983-1F79-6BDE-AE3C-9646ACC4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6F22-2D7E-D426-F1A9-D860EB45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87" y="125606"/>
            <a:ext cx="6954226" cy="916063"/>
          </a:xfrm>
        </p:spPr>
        <p:txBody>
          <a:bodyPr>
            <a:noAutofit/>
          </a:bodyPr>
          <a:lstStyle/>
          <a:p>
            <a:pPr algn="ctr"/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ツール：</a:t>
            </a:r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Gowin EDA</a:t>
            </a:r>
            <a:endParaRPr lang="ja-JP" altLang="en-US" sz="4800" dirty="0">
              <a:solidFill>
                <a:schemeClr val="bg1"/>
              </a:solidFill>
              <a:latin typeface="+mn-ea"/>
              <a:ea typeface="+mn-ea"/>
              <a:cs typeface="Cascadia Mono SemiLight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41A92-A4FD-7935-7507-C13E4B0B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C7D1-897B-6574-B719-83978254DA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6CD07C-404C-07D9-8F11-BA005277A59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2DBBB-D52C-B908-C5D7-BC3A6EEBE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880" y="1274780"/>
            <a:ext cx="3797556" cy="262262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6DEA0B-34BE-0B2C-8B30-11471519D5A8}"/>
              </a:ext>
            </a:extLst>
          </p:cNvPr>
          <p:cNvSpPr/>
          <p:nvPr/>
        </p:nvSpPr>
        <p:spPr>
          <a:xfrm>
            <a:off x="9937052" y="1103625"/>
            <a:ext cx="206473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コードエディタ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776E74-CFCE-5026-F3A9-A81418493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75" y="1286186"/>
            <a:ext cx="3740255" cy="250526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8E9A35-D6D4-9B24-2C0A-842E6A61DDB3}"/>
              </a:ext>
            </a:extLst>
          </p:cNvPr>
          <p:cNvSpPr/>
          <p:nvPr/>
        </p:nvSpPr>
        <p:spPr>
          <a:xfrm>
            <a:off x="186522" y="1103625"/>
            <a:ext cx="206473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I/O</a:t>
            </a:r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アサイン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5C3B3E-600E-F49B-2C80-1447930C4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76" y="4021428"/>
            <a:ext cx="4556613" cy="217729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A4DE14-3363-E54A-4D78-780939311586}"/>
              </a:ext>
            </a:extLst>
          </p:cNvPr>
          <p:cNvSpPr/>
          <p:nvPr/>
        </p:nvSpPr>
        <p:spPr>
          <a:xfrm>
            <a:off x="186522" y="5993075"/>
            <a:ext cx="256230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ロジックアナライザ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C47A01-C3C9-C911-D47E-CCE9C1227B2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328"/>
          <a:stretch/>
        </p:blipFill>
        <p:spPr>
          <a:xfrm>
            <a:off x="7621777" y="4068555"/>
            <a:ext cx="4195346" cy="2228675"/>
          </a:xfrm>
          <a:prstGeom prst="rect">
            <a:avLst/>
          </a:prstGeom>
        </p:spPr>
      </p:pic>
      <p:pic>
        <p:nvPicPr>
          <p:cNvPr id="3074" name="Picture 2" descr="Gowin EDAのインストール｜ushicow">
            <a:extLst>
              <a:ext uri="{FF2B5EF4-FFF2-40B4-BE49-F238E27FC236}">
                <a16:creationId xmlns:a16="http://schemas.microsoft.com/office/drawing/2014/main" id="{A465800B-8386-990E-E49C-33BD82B83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8" t="18544" r="25619" b="16445"/>
          <a:stretch/>
        </p:blipFill>
        <p:spPr bwMode="auto">
          <a:xfrm>
            <a:off x="4303485" y="2188028"/>
            <a:ext cx="3585029" cy="2481943"/>
          </a:xfrm>
          <a:prstGeom prst="rect">
            <a:avLst/>
          </a:prstGeom>
          <a:noFill/>
          <a:ln w="12700">
            <a:solidFill>
              <a:srgbClr val="36509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D92FBD-E647-7572-5C3E-E08DC99ACBFD}"/>
              </a:ext>
            </a:extLst>
          </p:cNvPr>
          <p:cNvSpPr/>
          <p:nvPr/>
        </p:nvSpPr>
        <p:spPr>
          <a:xfrm>
            <a:off x="10356287" y="6016164"/>
            <a:ext cx="1645503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プログラマー</a:t>
            </a:r>
            <a:endParaRPr lang="en-US" altLang="ja-JP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9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8FC1F7-435C-7E57-B953-9A893F147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DC180C2-3F7C-6EE9-BF99-527FB5831842}"/>
              </a:ext>
            </a:extLst>
          </p:cNvPr>
          <p:cNvSpPr/>
          <p:nvPr/>
        </p:nvSpPr>
        <p:spPr>
          <a:xfrm>
            <a:off x="1394602" y="1462854"/>
            <a:ext cx="8831770" cy="4160018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FEA02-34DE-004B-627B-0EF62CFC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366" y="95471"/>
            <a:ext cx="7539265" cy="916063"/>
          </a:xfrm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SystemVerilog</a:t>
            </a: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：基本文法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4ED6C-EB80-7506-C5D6-2E05D747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77814-C1B5-AFAF-1838-A2A8EF95AFD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AE1E01-D058-7241-D4B7-CFE71BFB5C0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B6695-720E-8501-277A-118258DE3890}"/>
              </a:ext>
            </a:extLst>
          </p:cNvPr>
          <p:cNvSpPr txBox="1"/>
          <p:nvPr/>
        </p:nvSpPr>
        <p:spPr>
          <a:xfrm>
            <a:off x="1167207" y="2066534"/>
            <a:ext cx="2903359" cy="188769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my_module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out_data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B128D-1BE0-D626-C138-BEA61E03A05C}"/>
              </a:ext>
            </a:extLst>
          </p:cNvPr>
          <p:cNvSpPr txBox="1"/>
          <p:nvPr/>
        </p:nvSpPr>
        <p:spPr>
          <a:xfrm>
            <a:off x="4549192" y="1691674"/>
            <a:ext cx="2988319" cy="27186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8'd5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B6EAD-104D-F961-715E-6F17B3C0BA3D}"/>
              </a:ext>
            </a:extLst>
          </p:cNvPr>
          <p:cNvSpPr txBox="1"/>
          <p:nvPr/>
        </p:nvSpPr>
        <p:spPr>
          <a:xfrm>
            <a:off x="5313825" y="4916096"/>
            <a:ext cx="2223686" cy="116955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ja-JP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add_two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endfunction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934A1-B170-9A62-6BDA-AE5D2B240030}"/>
              </a:ext>
            </a:extLst>
          </p:cNvPr>
          <p:cNvSpPr txBox="1"/>
          <p:nvPr/>
        </p:nvSpPr>
        <p:spPr>
          <a:xfrm>
            <a:off x="7927095" y="4106808"/>
            <a:ext cx="3073277" cy="99001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8'd0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8'd10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8'd1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8'd20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out_data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8'd255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8DDEA-179A-F634-352B-5660C5B98AAD}"/>
              </a:ext>
            </a:extLst>
          </p:cNvPr>
          <p:cNvSpPr txBox="1"/>
          <p:nvPr/>
        </p:nvSpPr>
        <p:spPr>
          <a:xfrm>
            <a:off x="7944487" y="2066534"/>
            <a:ext cx="4007828" cy="134908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Reset logic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Sequential logic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56F10-629F-2802-431E-DF637A183A6F}"/>
              </a:ext>
            </a:extLst>
          </p:cNvPr>
          <p:cNvSpPr txBox="1"/>
          <p:nvPr/>
        </p:nvSpPr>
        <p:spPr>
          <a:xfrm>
            <a:off x="451726" y="4441503"/>
            <a:ext cx="4347665" cy="134908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IDLE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LOAD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LOAD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EXEC;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EXEC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DONE;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DONE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current_state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ja-JP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pPr>
              <a:lnSpc>
                <a:spcPts val="1425"/>
              </a:lnSpc>
            </a:pPr>
            <a:r>
              <a:rPr lang="en-US" altLang="ja-JP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altLang="ja-JP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098" name="Picture 2" descr="Get your free copy of the IEEE 1800-2023 SystemVerilog LRM ...">
            <a:extLst>
              <a:ext uri="{FF2B5EF4-FFF2-40B4-BE49-F238E27FC236}">
                <a16:creationId xmlns:a16="http://schemas.microsoft.com/office/drawing/2014/main" id="{69B678A0-2F29-1013-13DC-9F37E974F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480" y1="59407" x2="19434" y2="59704"/>
                        <a14:foregroundMark x1="63672" y1="31259" x2="76855" y2="37333"/>
                        <a14:foregroundMark x1="22852" y1="47111" x2="25391" y2="49778"/>
                        <a14:foregroundMark x1="27539" y1="49185" x2="27539" y2="49185"/>
                        <a14:foregroundMark x1="31836" y1="49185" x2="31836" y2="49185"/>
                        <a14:foregroundMark x1="35840" y1="48000" x2="35840" y2="48000"/>
                        <a14:foregroundMark x1="38672" y1="51111" x2="38672" y2="51111"/>
                        <a14:foregroundMark x1="47266" y1="49630" x2="47266" y2="49630"/>
                        <a14:foregroundMark x1="49805" y1="48296" x2="49805" y2="48296"/>
                        <a14:foregroundMark x1="43750" y1="49185" x2="43750" y2="49185"/>
                        <a14:foregroundMark x1="51172" y1="44593" x2="51172" y2="44593"/>
                        <a14:foregroundMark x1="58984" y1="48741" x2="58984" y2="48741"/>
                        <a14:foregroundMark x1="61230" y1="48296" x2="61230" y2="48296"/>
                        <a14:foregroundMark x1="64941" y1="48889" x2="64941" y2="48889"/>
                        <a14:foregroundMark x1="65234" y1="43704" x2="65234" y2="43704"/>
                        <a14:foregroundMark x1="68262" y1="44296" x2="68262" y2="44296"/>
                        <a14:foregroundMark x1="69629" y1="50519" x2="69629" y2="50519"/>
                        <a14:foregroundMark x1="79102" y1="49333" x2="79102" y2="49333"/>
                        <a14:foregroundMark x1="33984" y1="47259" x2="33984" y2="47259"/>
                        <a14:foregroundMark x1="75098" y1="56741" x2="78516" y2="57481"/>
                        <a14:backgroundMark x1="39941" y1="48741" x2="39941" y2="48741"/>
                        <a14:backgroundMark x1="57227" y1="47407" x2="57227" y2="47407"/>
                        <a14:backgroundMark x1="77051" y1="50222" x2="77051" y2="5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60" t="27370" r="10163" b="24275"/>
          <a:stretch/>
        </p:blipFill>
        <p:spPr bwMode="auto">
          <a:xfrm>
            <a:off x="4407724" y="2647176"/>
            <a:ext cx="3376551" cy="134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625D59-A42C-AF18-803E-F78D7AE5174B}"/>
              </a:ext>
            </a:extLst>
          </p:cNvPr>
          <p:cNvSpPr/>
          <p:nvPr/>
        </p:nvSpPr>
        <p:spPr>
          <a:xfrm>
            <a:off x="945749" y="1748900"/>
            <a:ext cx="2470954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モジュール</a:t>
            </a:r>
            <a:r>
              <a:rPr lang="ja-JP" altLang="en-US" b="1" dirty="0">
                <a:solidFill>
                  <a:srgbClr val="F8F9FA"/>
                </a:solidFill>
                <a:latin typeface="Arial" panose="020B0604020202020204" pitchFamily="34" charset="0"/>
              </a:rPr>
              <a:t>・</a:t>
            </a:r>
            <a:r>
              <a:rPr lang="en-US" altLang="ja-JP" b="1" dirty="0">
                <a:solidFill>
                  <a:srgbClr val="F8F9FA"/>
                </a:solidFill>
                <a:latin typeface="Arial" panose="020B0604020202020204" pitchFamily="34" charset="0"/>
              </a:rPr>
              <a:t>module</a:t>
            </a:r>
            <a:endParaRPr lang="ja-JP" altLang="en-US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9579161-D42D-F504-764E-FBB37CAE77B4}"/>
              </a:ext>
            </a:extLst>
          </p:cNvPr>
          <p:cNvSpPr/>
          <p:nvPr/>
        </p:nvSpPr>
        <p:spPr>
          <a:xfrm>
            <a:off x="4321027" y="1357128"/>
            <a:ext cx="2988319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組み合わせ回路・</a:t>
            </a:r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assign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10E4E0-10EE-7CD6-AABF-0B63F7087FAD}"/>
              </a:ext>
            </a:extLst>
          </p:cNvPr>
          <p:cNvSpPr/>
          <p:nvPr/>
        </p:nvSpPr>
        <p:spPr>
          <a:xfrm>
            <a:off x="7765675" y="1728075"/>
            <a:ext cx="2245099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順序回路・</a:t>
            </a:r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always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4812CF9-B079-FC02-6507-FFE849881B95}"/>
              </a:ext>
            </a:extLst>
          </p:cNvPr>
          <p:cNvSpPr/>
          <p:nvPr/>
        </p:nvSpPr>
        <p:spPr>
          <a:xfrm>
            <a:off x="7759855" y="3777653"/>
            <a:ext cx="267097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8F9FA"/>
                </a:solidFill>
                <a:latin typeface="Arial" panose="020B0604020202020204" pitchFamily="34" charset="0"/>
              </a:rPr>
              <a:t>スイッチケース・</a:t>
            </a:r>
            <a:r>
              <a:rPr lang="en-US" altLang="ja-JP" b="1" dirty="0">
                <a:solidFill>
                  <a:srgbClr val="F8F9FA"/>
                </a:solidFill>
                <a:latin typeface="Arial" panose="020B0604020202020204" pitchFamily="34" charset="0"/>
              </a:rPr>
              <a:t>case</a:t>
            </a:r>
            <a:endParaRPr lang="ja-JP" altLang="en-US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5228739-08CD-C316-B4DB-B7828DC7D7DF}"/>
              </a:ext>
            </a:extLst>
          </p:cNvPr>
          <p:cNvSpPr/>
          <p:nvPr/>
        </p:nvSpPr>
        <p:spPr>
          <a:xfrm>
            <a:off x="5121866" y="4602306"/>
            <a:ext cx="1861276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関数・</a:t>
            </a:r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function</a:t>
            </a:r>
            <a:endParaRPr lang="ja-JP" altLang="en-US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B07F43-0C60-29AD-DA95-9FE3A44C84EB}"/>
              </a:ext>
            </a:extLst>
          </p:cNvPr>
          <p:cNvSpPr/>
          <p:nvPr/>
        </p:nvSpPr>
        <p:spPr>
          <a:xfrm>
            <a:off x="234995" y="4142778"/>
            <a:ext cx="1836406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ステートマシン</a:t>
            </a:r>
          </a:p>
        </p:txBody>
      </p:sp>
    </p:spTree>
    <p:extLst>
      <p:ext uri="{BB962C8B-B14F-4D97-AF65-F5344CB8AC3E}">
        <p14:creationId xmlns:p14="http://schemas.microsoft.com/office/powerpoint/2010/main" val="301189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5FFC5D-8040-7B01-D033-B81DD7B5D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DA02-87B9-EB49-A1EB-4952CDCC9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381" y="139205"/>
            <a:ext cx="8721238" cy="916063"/>
          </a:xfrm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SystemVerilog</a:t>
            </a: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：デバイス制御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FEA61-FD10-FEAB-F56B-5F679AF0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751B-4799-B80F-DEA2-83100203A9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C1DF7-948A-96A1-8865-84A20D0750B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322A74-7C95-6865-6756-C71409F1C71F}"/>
              </a:ext>
            </a:extLst>
          </p:cNvPr>
          <p:cNvGrpSpPr/>
          <p:nvPr/>
        </p:nvGrpSpPr>
        <p:grpSpPr>
          <a:xfrm>
            <a:off x="1001008" y="1966275"/>
            <a:ext cx="2429029" cy="1705486"/>
            <a:chOff x="652082" y="1899476"/>
            <a:chExt cx="2429029" cy="170548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D0AA687-4C2A-E8D2-578A-3B746E2C1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174" y="2776532"/>
              <a:ext cx="2219937" cy="82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7-Segment Display - 4-Digit (Red) | Buy in Australia | COM-09483 | Sparkfun  | Core Electronics">
              <a:extLst>
                <a:ext uri="{FF2B5EF4-FFF2-40B4-BE49-F238E27FC236}">
                  <a16:creationId xmlns:a16="http://schemas.microsoft.com/office/drawing/2014/main" id="{D6D9F8A1-6096-A8FF-1BB4-8110C2FE8E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9714" y1="55571" x2="80429" y2="53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18" t="20278" r="15704" b="25180"/>
            <a:stretch/>
          </p:blipFill>
          <p:spPr bwMode="auto">
            <a:xfrm>
              <a:off x="652082" y="1899476"/>
              <a:ext cx="1473259" cy="1203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4196E6-C4C7-564F-068B-6D4EFCD62354}"/>
              </a:ext>
            </a:extLst>
          </p:cNvPr>
          <p:cNvGrpSpPr/>
          <p:nvPr/>
        </p:nvGrpSpPr>
        <p:grpSpPr>
          <a:xfrm>
            <a:off x="3801287" y="1800686"/>
            <a:ext cx="1950304" cy="2089318"/>
            <a:chOff x="3903665" y="1776255"/>
            <a:chExt cx="1950304" cy="2089318"/>
          </a:xfrm>
        </p:grpSpPr>
        <p:pic>
          <p:nvPicPr>
            <p:cNvPr id="1034" name="Picture 10" descr="In-Depth: Interface 4x3 &amp; 4x4 Membrane Keypad with Arduino">
              <a:extLst>
                <a:ext uri="{FF2B5EF4-FFF2-40B4-BE49-F238E27FC236}">
                  <a16:creationId xmlns:a16="http://schemas.microsoft.com/office/drawing/2014/main" id="{EDEC5B0F-0646-A362-E0B0-C8754B6E7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238" y="2586399"/>
              <a:ext cx="1449731" cy="1279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ZDelivery Matrix Array 4x4 Membrane Switch 16 Key Keypad Keyboard  compatible with Arduino Including E-Book! : Amazon.co.uk: Computers &amp;  Accessories">
              <a:extLst>
                <a:ext uri="{FF2B5EF4-FFF2-40B4-BE49-F238E27FC236}">
                  <a16:creationId xmlns:a16="http://schemas.microsoft.com/office/drawing/2014/main" id="{76AF9B8A-37E6-F99F-ABBB-FB7CCF1E1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3900" r="96200">
                          <a14:foregroundMark x1="52800" y1="48900" x2="33300" y2="39500"/>
                          <a14:foregroundMark x1="33300" y1="39500" x2="36700" y2="28700"/>
                          <a14:foregroundMark x1="36700" y1="28700" x2="61000" y2="8800"/>
                          <a14:foregroundMark x1="61000" y1="8800" x2="92200" y2="23700"/>
                          <a14:foregroundMark x1="92200" y1="23700" x2="81700" y2="41100"/>
                          <a14:foregroundMark x1="81700" y1="41100" x2="67900" y2="52200"/>
                          <a14:foregroundMark x1="67900" y1="52200" x2="51800" y2="49500"/>
                          <a14:foregroundMark x1="58700" y1="11700" x2="67500" y2="13100"/>
                          <a14:foregroundMark x1="67500" y1="13100" x2="75400" y2="17500"/>
                          <a14:foregroundMark x1="75400" y1="17500" x2="78800" y2="18300"/>
                          <a14:foregroundMark x1="45100" y1="48900" x2="9900" y2="82300"/>
                          <a14:foregroundMark x1="24000" y1="63300" x2="41600" y2="47600"/>
                          <a14:foregroundMark x1="36000" y1="65600" x2="43800" y2="55700"/>
                          <a14:foregroundMark x1="43800" y1="55700" x2="52800" y2="49200"/>
                          <a14:foregroundMark x1="52100" y1="50800" x2="50600" y2="53600"/>
                          <a14:foregroundMark x1="7900" y1="81500" x2="3900" y2="81200"/>
                          <a14:foregroundMark x1="95900" y1="23700" x2="95900" y2="23700"/>
                          <a14:foregroundMark x1="96200" y1="24600" x2="96200" y2="24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665" y="1776255"/>
              <a:ext cx="1449731" cy="144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8F90C0-5DE9-086D-6140-F3E57A6813D6}"/>
              </a:ext>
            </a:extLst>
          </p:cNvPr>
          <p:cNvGrpSpPr/>
          <p:nvPr/>
        </p:nvGrpSpPr>
        <p:grpSpPr>
          <a:xfrm>
            <a:off x="6122841" y="1815887"/>
            <a:ext cx="2662814" cy="2054888"/>
            <a:chOff x="6531429" y="1749088"/>
            <a:chExt cx="2662814" cy="2054888"/>
          </a:xfrm>
        </p:grpSpPr>
        <p:pic>
          <p:nvPicPr>
            <p:cNvPr id="1038" name="Picture 14" descr="How Servo Motor Works &amp; Interface It With Arduino - Last Minute Engineers">
              <a:extLst>
                <a:ext uri="{FF2B5EF4-FFF2-40B4-BE49-F238E27FC236}">
                  <a16:creationId xmlns:a16="http://schemas.microsoft.com/office/drawing/2014/main" id="{6A5714EC-AA92-2FB9-C0AF-294C00414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429" y="3150065"/>
              <a:ext cx="2662814" cy="55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2E9220-FB8F-797B-3616-F465CFA5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818" b="90000" l="3455" r="91545">
                          <a14:foregroundMark x1="36000" y1="52909" x2="29545" y2="56909"/>
                          <a14:foregroundMark x1="29545" y1="56909" x2="20818" y2="56545"/>
                          <a14:foregroundMark x1="20818" y1="56545" x2="5727" y2="44636"/>
                          <a14:foregroundMark x1="5727" y1="44636" x2="3636" y2="40182"/>
                          <a14:foregroundMark x1="35000" y1="9364" x2="49636" y2="2909"/>
                          <a14:foregroundMark x1="91545" y1="17909" x2="91545" y2="17909"/>
                          <a14:foregroundMark x1="56182" y1="74000" x2="56182" y2="74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47474" y="1749088"/>
              <a:ext cx="2054888" cy="205488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FD8942-EEBF-F8EE-7266-7FD12A87E3E1}"/>
              </a:ext>
            </a:extLst>
          </p:cNvPr>
          <p:cNvGrpSpPr/>
          <p:nvPr/>
        </p:nvGrpSpPr>
        <p:grpSpPr>
          <a:xfrm>
            <a:off x="9003853" y="2047329"/>
            <a:ext cx="2187139" cy="1638687"/>
            <a:chOff x="9676563" y="1966275"/>
            <a:chExt cx="2187139" cy="1638687"/>
          </a:xfrm>
        </p:grpSpPr>
        <p:pic>
          <p:nvPicPr>
            <p:cNvPr id="1042" name="Picture 18" descr="Arduino - Piezo Buzzer | Arduino Tutorial">
              <a:extLst>
                <a:ext uri="{FF2B5EF4-FFF2-40B4-BE49-F238E27FC236}">
                  <a16:creationId xmlns:a16="http://schemas.microsoft.com/office/drawing/2014/main" id="{41A742AD-EEE3-299E-7F2D-644D6F731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6563" y="2458307"/>
              <a:ext cx="2187139" cy="1146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5V Mini Buzzer – Harish Projects">
              <a:extLst>
                <a:ext uri="{FF2B5EF4-FFF2-40B4-BE49-F238E27FC236}">
                  <a16:creationId xmlns:a16="http://schemas.microsoft.com/office/drawing/2014/main" id="{EC5E91B8-1E59-C30E-9871-4D8EB672B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0132" y="1966275"/>
              <a:ext cx="1013021" cy="1013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AAF91-C6E0-B7D8-EDC4-658CAFE286CF}"/>
              </a:ext>
            </a:extLst>
          </p:cNvPr>
          <p:cNvGrpSpPr/>
          <p:nvPr/>
        </p:nvGrpSpPr>
        <p:grpSpPr>
          <a:xfrm>
            <a:off x="2864686" y="4536220"/>
            <a:ext cx="2874348" cy="1685424"/>
            <a:chOff x="1029318" y="4374577"/>
            <a:chExt cx="2874348" cy="1685424"/>
          </a:xfrm>
        </p:grpSpPr>
        <p:pic>
          <p:nvPicPr>
            <p:cNvPr id="1046" name="Picture 22" descr="Abstract – Nikita Polyakov – Research of control algorithms for mobile  robot electric drives">
              <a:extLst>
                <a:ext uri="{FF2B5EF4-FFF2-40B4-BE49-F238E27FC236}">
                  <a16:creationId xmlns:a16="http://schemas.microsoft.com/office/drawing/2014/main" id="{1ECABD0B-D401-3C51-F42A-834D9EDE2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566" y="4824031"/>
              <a:ext cx="2786100" cy="1235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Ultrasonic Sensor - Kurtcontrollers">
              <a:extLst>
                <a:ext uri="{FF2B5EF4-FFF2-40B4-BE49-F238E27FC236}">
                  <a16:creationId xmlns:a16="http://schemas.microsoft.com/office/drawing/2014/main" id="{120B0C29-C907-16C7-7FAF-13F936569B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29883" y1="66927" x2="42383" y2="67708"/>
                          <a14:foregroundMark x1="42383" y1="67708" x2="46289" y2="61458"/>
                          <a14:foregroundMark x1="33203" y1="69010" x2="34570" y2="69010"/>
                          <a14:foregroundMark x1="36133" y1="69531" x2="36133" y2="69531"/>
                          <a14:foregroundMark x1="64844" y1="49740" x2="64844" y2="49740"/>
                          <a14:foregroundMark x1="75586" y1="49479" x2="75586" y2="49479"/>
                          <a14:foregroundMark x1="79297" y1="54427" x2="79297" y2="54427"/>
                          <a14:foregroundMark x1="67969" y1="61198" x2="67969" y2="61198"/>
                          <a14:foregroundMark x1="83984" y1="44271" x2="83984" y2="44271"/>
                          <a14:foregroundMark x1="85156" y1="47656" x2="85156" y2="47656"/>
                          <a14:foregroundMark x1="82031" y1="57552" x2="82031" y2="57552"/>
                          <a14:foregroundMark x1="83594" y1="53385" x2="84961" y2="48438"/>
                          <a14:foregroundMark x1="83789" y1="53125" x2="75000" y2="63542"/>
                          <a14:foregroundMark x1="75000" y1="63542" x2="68164" y2="61458"/>
                          <a14:foregroundMark x1="75195" y1="64323" x2="83398" y2="55990"/>
                          <a14:foregroundMark x1="83398" y1="55990" x2="84766" y2="53125"/>
                          <a14:foregroundMark x1="82031" y1="57813" x2="77734" y2="630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4" t="20398" r="13462" b="23420"/>
            <a:stretch/>
          </p:blipFill>
          <p:spPr bwMode="auto">
            <a:xfrm>
              <a:off x="1029318" y="4374577"/>
              <a:ext cx="1412125" cy="82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8" name="Picture 24" descr="I2C, UART and SPI: comparison of advantages and limitations">
            <a:extLst>
              <a:ext uri="{FF2B5EF4-FFF2-40B4-BE49-F238E27FC236}">
                <a16:creationId xmlns:a16="http://schemas.microsoft.com/office/drawing/2014/main" id="{1C72EC30-34DF-70D9-ABAD-7D0C0B24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757" y="4586863"/>
            <a:ext cx="3673990" cy="155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0A71A2-157E-F918-9812-529C69FB374F}"/>
              </a:ext>
            </a:extLst>
          </p:cNvPr>
          <p:cNvSpPr/>
          <p:nvPr/>
        </p:nvSpPr>
        <p:spPr>
          <a:xfrm>
            <a:off x="1455654" y="1718579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セグメント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21449AB-B6EF-E7D9-5BED-B004AC42A4BC}"/>
              </a:ext>
            </a:extLst>
          </p:cNvPr>
          <p:cNvSpPr/>
          <p:nvPr/>
        </p:nvSpPr>
        <p:spPr>
          <a:xfrm>
            <a:off x="3900343" y="1712711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Matrix Key</a:t>
            </a:r>
            <a:endParaRPr lang="ja-JP" altLang="en-US" b="1" i="0" dirty="0">
              <a:solidFill>
                <a:srgbClr val="F8F9F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227DE0-7C6F-AB1E-A2A9-D0740EAD2C7F}"/>
              </a:ext>
            </a:extLst>
          </p:cNvPr>
          <p:cNvSpPr/>
          <p:nvPr/>
        </p:nvSpPr>
        <p:spPr>
          <a:xfrm>
            <a:off x="6589834" y="1712710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サーボ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0510CA3-0B4C-D221-1888-085DDB99BA67}"/>
              </a:ext>
            </a:extLst>
          </p:cNvPr>
          <p:cNvSpPr/>
          <p:nvPr/>
        </p:nvSpPr>
        <p:spPr>
          <a:xfrm>
            <a:off x="9233008" y="1712710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ブザー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9BB9B60-6E8D-D47C-8E64-663FD36C303C}"/>
              </a:ext>
            </a:extLst>
          </p:cNvPr>
          <p:cNvSpPr/>
          <p:nvPr/>
        </p:nvSpPr>
        <p:spPr>
          <a:xfrm>
            <a:off x="3299148" y="4258147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超音波センサ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8A3D3A5-B715-4570-71FF-B1B2388DD8E3}"/>
              </a:ext>
            </a:extLst>
          </p:cNvPr>
          <p:cNvSpPr/>
          <p:nvPr/>
        </p:nvSpPr>
        <p:spPr>
          <a:xfrm>
            <a:off x="7236338" y="4258147"/>
            <a:ext cx="17288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i="0" dirty="0">
                <a:solidFill>
                  <a:srgbClr val="F8F9FA"/>
                </a:solidFill>
                <a:effectLst/>
                <a:latin typeface="Arial" panose="020B0604020202020204" pitchFamily="34" charset="0"/>
              </a:rPr>
              <a:t>シリアル通信</a:t>
            </a:r>
          </a:p>
        </p:txBody>
      </p:sp>
    </p:spTree>
    <p:extLst>
      <p:ext uri="{BB962C8B-B14F-4D97-AF65-F5344CB8AC3E}">
        <p14:creationId xmlns:p14="http://schemas.microsoft.com/office/powerpoint/2010/main" val="4287389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C22467-6445-8A08-9D1E-0A7826A82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B3AF-73FA-5170-EEF6-BF51CDC9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381" y="139205"/>
            <a:ext cx="8721238" cy="916063"/>
          </a:xfrm>
        </p:spPr>
        <p:txBody>
          <a:bodyPr>
            <a:noAutofit/>
          </a:bodyPr>
          <a:lstStyle/>
          <a:p>
            <a:pPr algn="ctr"/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SystemVerilog</a:t>
            </a: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：</a:t>
            </a:r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4</a:t>
            </a:r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ビット</a:t>
            </a:r>
            <a:r>
              <a:rPr lang="en-US" altLang="ja-JP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CPU</a:t>
            </a:r>
            <a:endParaRPr lang="ja-JP" altLang="en-US" sz="4800" dirty="0">
              <a:solidFill>
                <a:schemeClr val="bg1"/>
              </a:solidFill>
              <a:latin typeface="+mn-ea"/>
              <a:ea typeface="+mn-ea"/>
              <a:cs typeface="Cascadia Mono SemiLight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F2833-F48F-D5E6-9146-4D504E1F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1270C-9179-FAF0-2BC5-79725783BFD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B03EC6-1D22-B8D8-3088-4AFA2AC63FC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2050" name="Picture 2" descr="Von Neumann Architecture - Computer Science GCSE GURU">
            <a:extLst>
              <a:ext uri="{FF2B5EF4-FFF2-40B4-BE49-F238E27FC236}">
                <a16:creationId xmlns:a16="http://schemas.microsoft.com/office/drawing/2014/main" id="{6C44A9C2-02F6-C8C6-830D-5FD0AF224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5" y="1912743"/>
            <a:ext cx="5119216" cy="358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20EEF-AEE1-2A2C-B973-F99BCEA1C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038" y="1843920"/>
            <a:ext cx="6214277" cy="37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8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D1B35C-0778-5B33-BB6A-8B4C19F4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8F87-9427-27AE-1610-84C9B4C3B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381" y="139205"/>
            <a:ext cx="8721238" cy="916063"/>
          </a:xfrm>
        </p:spPr>
        <p:txBody>
          <a:bodyPr>
            <a:noAutofit/>
          </a:bodyPr>
          <a:lstStyle/>
          <a:p>
            <a:pPr algn="ctr"/>
            <a:r>
              <a:rPr lang="ja-JP" altLang="en-US" sz="4800" dirty="0">
                <a:solidFill>
                  <a:schemeClr val="bg1"/>
                </a:solidFill>
                <a:latin typeface="+mn-ea"/>
                <a:ea typeface="+mn-ea"/>
                <a:cs typeface="Cascadia Mono SemiLight" panose="020B0609020000020004" pitchFamily="49" charset="0"/>
              </a:rPr>
              <a:t>アセンブリ：命令セット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28848-B547-756F-8C2D-46F85971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C7F7C-3F47-4AE5-A798-7159F6C5F17A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EDD7B-6C9D-9138-5334-B24BFFD59F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© 2025 CASTRICO CO., LTD. ALL RIGHT RESERVED.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60C521-390D-67BD-83BE-6AD2AE64366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CE274-B9D8-4DDC-A973-60AAD8C580A9}" type="datetime1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2025/8/14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0ADF9-EC5D-2088-D321-5A63643DC8F2}"/>
              </a:ext>
            </a:extLst>
          </p:cNvPr>
          <p:cNvGrpSpPr/>
          <p:nvPr/>
        </p:nvGrpSpPr>
        <p:grpSpPr>
          <a:xfrm>
            <a:off x="3261719" y="1436039"/>
            <a:ext cx="5668562" cy="1283732"/>
            <a:chOff x="3203401" y="1717393"/>
            <a:chExt cx="5668562" cy="1283732"/>
          </a:xfrm>
        </p:grpSpPr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3883A9A4-9BF7-1582-45FC-6BAFB8E9F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0482" y="1717393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Document with solid fill">
              <a:extLst>
                <a:ext uri="{FF2B5EF4-FFF2-40B4-BE49-F238E27FC236}">
                  <a16:creationId xmlns:a16="http://schemas.microsoft.com/office/drawing/2014/main" id="{D03D46E2-FD7B-EE5D-624D-9848722C3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03401" y="1717393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Document with solid fill">
              <a:extLst>
                <a:ext uri="{FF2B5EF4-FFF2-40B4-BE49-F238E27FC236}">
                  <a16:creationId xmlns:a16="http://schemas.microsoft.com/office/drawing/2014/main" id="{C8DC5AAE-A9CE-702F-466A-D0B4A9966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7563" y="1758378"/>
              <a:ext cx="914400" cy="9144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3D4BD2E-1B3C-74D3-9D35-691BFE3C84C8}"/>
                </a:ext>
              </a:extLst>
            </p:cNvPr>
            <p:cNvCxnSpPr/>
            <p:nvPr/>
          </p:nvCxnSpPr>
          <p:spPr>
            <a:xfrm>
              <a:off x="4117801" y="2174593"/>
              <a:ext cx="146268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A38F66-44F2-090D-BB6E-24AC44E18DFB}"/>
                </a:ext>
              </a:extLst>
            </p:cNvPr>
            <p:cNvCxnSpPr/>
            <p:nvPr/>
          </p:nvCxnSpPr>
          <p:spPr>
            <a:xfrm>
              <a:off x="6494882" y="2215578"/>
              <a:ext cx="146268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413653-2A9D-AF20-D00B-A12E4D247332}"/>
                </a:ext>
              </a:extLst>
            </p:cNvPr>
            <p:cNvSpPr txBox="1"/>
            <p:nvPr/>
          </p:nvSpPr>
          <p:spPr>
            <a:xfrm>
              <a:off x="3222820" y="2631793"/>
              <a:ext cx="894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X.asm</a:t>
              </a:r>
              <a:endParaRPr kumimoji="1" lang="ja-JP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75A186-83F8-1B0D-D417-7CC616E2741A}"/>
                </a:ext>
              </a:extLst>
            </p:cNvPr>
            <p:cNvSpPr txBox="1"/>
            <p:nvPr/>
          </p:nvSpPr>
          <p:spPr>
            <a:xfrm>
              <a:off x="8071767" y="2631793"/>
              <a:ext cx="685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X.sv</a:t>
              </a:r>
              <a:endParaRPr kumimoji="1" lang="ja-JP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AA9427-1D84-8B4D-5E43-242180810571}"/>
                </a:ext>
              </a:extLst>
            </p:cNvPr>
            <p:cNvSpPr txBox="1"/>
            <p:nvPr/>
          </p:nvSpPr>
          <p:spPr>
            <a:xfrm>
              <a:off x="5233813" y="2628461"/>
              <a:ext cx="1607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/>
                <a:t>leg4asm.exe</a:t>
              </a:r>
              <a:endParaRPr kumimoji="1" lang="ja-JP" altLang="en-US" b="1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9271D6D-6784-FDC8-B757-474B85C4C2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706" y="2985068"/>
            <a:ext cx="5567812" cy="29630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B33752-1A18-9B8A-E1B4-4CB6A96423AC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403178" y="2391424"/>
            <a:ext cx="2574013" cy="16052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C5D762-3865-4887-5427-2AAD0142A70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423971" y="2391424"/>
            <a:ext cx="2528344" cy="33955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B7119C3-7EE1-8AC2-9F1E-A04CC635E70B}"/>
              </a:ext>
            </a:extLst>
          </p:cNvPr>
          <p:cNvCxnSpPr>
            <a:cxnSpLocks/>
          </p:cNvCxnSpPr>
          <p:nvPr/>
        </p:nvCxnSpPr>
        <p:spPr>
          <a:xfrm flipH="1">
            <a:off x="403178" y="1776646"/>
            <a:ext cx="3135732" cy="614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389056-ED07-E41D-0E81-44613D6707FC}"/>
              </a:ext>
            </a:extLst>
          </p:cNvPr>
          <p:cNvCxnSpPr>
            <a:cxnSpLocks/>
          </p:cNvCxnSpPr>
          <p:nvPr/>
        </p:nvCxnSpPr>
        <p:spPr>
          <a:xfrm flipH="1">
            <a:off x="2934470" y="2106111"/>
            <a:ext cx="600845" cy="299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BD9E98-D2D9-C032-8655-962EF8357BAA}"/>
              </a:ext>
            </a:extLst>
          </p:cNvPr>
          <p:cNvCxnSpPr>
            <a:cxnSpLocks/>
          </p:cNvCxnSpPr>
          <p:nvPr/>
        </p:nvCxnSpPr>
        <p:spPr>
          <a:xfrm flipH="1" flipV="1">
            <a:off x="8362549" y="1833380"/>
            <a:ext cx="3556751" cy="572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1414D47-3EC6-568B-D55B-4DA1028A6D11}"/>
              </a:ext>
            </a:extLst>
          </p:cNvPr>
          <p:cNvCxnSpPr>
            <a:cxnSpLocks/>
          </p:cNvCxnSpPr>
          <p:nvPr/>
        </p:nvCxnSpPr>
        <p:spPr>
          <a:xfrm flipH="1" flipV="1">
            <a:off x="8635361" y="2157693"/>
            <a:ext cx="788610" cy="260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547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2613</Words>
  <Application>Microsoft Office PowerPoint</Application>
  <PresentationFormat>Widescreen</PresentationFormat>
  <Paragraphs>184</Paragraphs>
  <Slides>15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游ゴシック</vt:lpstr>
      <vt:lpstr>游ゴシック Light</vt:lpstr>
      <vt:lpstr>Aptos</vt:lpstr>
      <vt:lpstr>Arial</vt:lpstr>
      <vt:lpstr>Consolas</vt:lpstr>
      <vt:lpstr>Wingdings</vt:lpstr>
      <vt:lpstr>Office Theme</vt:lpstr>
      <vt:lpstr>新入社員技術研修報告会 FPGA入門</vt:lpstr>
      <vt:lpstr>基礎</vt:lpstr>
      <vt:lpstr>FPGAの構成</vt:lpstr>
      <vt:lpstr>ハード：Kiwi 1P5</vt:lpstr>
      <vt:lpstr>ツール：Gowin EDA</vt:lpstr>
      <vt:lpstr>SystemVerilog：基本文法</vt:lpstr>
      <vt:lpstr>SystemVerilog：デバイス制御</vt:lpstr>
      <vt:lpstr>SystemVerilog：4ビットCPU</vt:lpstr>
      <vt:lpstr>アセンブリ：命令セット</vt:lpstr>
      <vt:lpstr>研修のプロジェクト ミニレーダー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CHULAKASIAN PHANKAWEE</dc:creator>
  <cp:lastModifiedBy>Phankawee Chulakasian</cp:lastModifiedBy>
  <cp:revision>10</cp:revision>
  <dcterms:created xsi:type="dcterms:W3CDTF">2025-08-12T02:17:18Z</dcterms:created>
  <dcterms:modified xsi:type="dcterms:W3CDTF">2025-08-14T12:52:09Z</dcterms:modified>
</cp:coreProperties>
</file>